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3.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theme/theme4.xml" ContentType="application/vnd.openxmlformats-officedocument.theme+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theme/theme5.xml" ContentType="application/vnd.openxmlformats-officedocument.theme+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6.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7.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8.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theme/theme9.xml" ContentType="application/vnd.openxmlformats-officedocument.theme+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0.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theme/theme11.xml" ContentType="application/vnd.openxmlformats-officedocument.theme+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12" r:id="rId5"/>
    <p:sldMasterId id="2147484458" r:id="rId6"/>
    <p:sldMasterId id="2147483793" r:id="rId7"/>
    <p:sldMasterId id="2147483858" r:id="rId8"/>
    <p:sldMasterId id="2147483898" r:id="rId9"/>
    <p:sldMasterId id="2147483920" r:id="rId10"/>
    <p:sldMasterId id="2147483957" r:id="rId11"/>
    <p:sldMasterId id="2147484272" r:id="rId12"/>
    <p:sldMasterId id="2147484389" r:id="rId13"/>
    <p:sldMasterId id="2147483758" r:id="rId14"/>
    <p:sldMasterId id="2147484497" r:id="rId15"/>
  </p:sldMasterIdLst>
  <p:notesMasterIdLst>
    <p:notesMasterId r:id="rId56"/>
  </p:notesMasterIdLst>
  <p:handoutMasterIdLst>
    <p:handoutMasterId r:id="rId57"/>
  </p:handoutMasterIdLst>
  <p:sldIdLst>
    <p:sldId id="2147480750" r:id="rId16"/>
    <p:sldId id="2147477963" r:id="rId17"/>
    <p:sldId id="2147480762" r:id="rId18"/>
    <p:sldId id="2147480752" r:id="rId19"/>
    <p:sldId id="2147480436" r:id="rId20"/>
    <p:sldId id="2147480738" r:id="rId21"/>
    <p:sldId id="2147480739" r:id="rId22"/>
    <p:sldId id="2147480740" r:id="rId23"/>
    <p:sldId id="2147480741" r:id="rId24"/>
    <p:sldId id="2147480745" r:id="rId25"/>
    <p:sldId id="2147480717" r:id="rId26"/>
    <p:sldId id="2147480753" r:id="rId27"/>
    <p:sldId id="2147480718" r:id="rId28"/>
    <p:sldId id="2147480719" r:id="rId29"/>
    <p:sldId id="2147480493" r:id="rId30"/>
    <p:sldId id="2147480742" r:id="rId31"/>
    <p:sldId id="2147480743" r:id="rId32"/>
    <p:sldId id="2147480746" r:id="rId33"/>
    <p:sldId id="2147480755" r:id="rId34"/>
    <p:sldId id="2147480756" r:id="rId35"/>
    <p:sldId id="2147480764" r:id="rId36"/>
    <p:sldId id="2147480472" r:id="rId37"/>
    <p:sldId id="2147480765" r:id="rId38"/>
    <p:sldId id="2147480766" r:id="rId39"/>
    <p:sldId id="2147480767" r:id="rId40"/>
    <p:sldId id="2147480497" r:id="rId41"/>
    <p:sldId id="2147480498" r:id="rId42"/>
    <p:sldId id="2147480768" r:id="rId43"/>
    <p:sldId id="2147480769" r:id="rId44"/>
    <p:sldId id="2147480759" r:id="rId45"/>
    <p:sldId id="2147480760" r:id="rId46"/>
    <p:sldId id="2147480758" r:id="rId47"/>
    <p:sldId id="2147480729" r:id="rId48"/>
    <p:sldId id="2147480731" r:id="rId49"/>
    <p:sldId id="2147480732" r:id="rId50"/>
    <p:sldId id="2147480733" r:id="rId51"/>
    <p:sldId id="2147480734" r:id="rId52"/>
    <p:sldId id="2147480735" r:id="rId53"/>
    <p:sldId id="2147480736" r:id="rId54"/>
    <p:sldId id="2147480489"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 Deepdive" id="{A8277CDF-BA4E-4E79-844F-2314AB7199D1}">
          <p14:sldIdLst>
            <p14:sldId id="2147480750"/>
            <p14:sldId id="2147477963"/>
            <p14:sldId id="2147480762"/>
            <p14:sldId id="2147480752"/>
          </p14:sldIdLst>
        </p14:section>
        <p14:section name="1 Transition" id="{74AAF159-04B4-4442-81AD-484977F1D1CC}">
          <p14:sldIdLst>
            <p14:sldId id="2147480436"/>
            <p14:sldId id="2147480738"/>
            <p14:sldId id="2147480739"/>
            <p14:sldId id="2147480740"/>
            <p14:sldId id="2147480741"/>
          </p14:sldIdLst>
        </p14:section>
        <p14:section name="3 Architecture patterns and transition guidance" id="{F13C5CC7-C15D-44F4-AF9B-EB374C453627}">
          <p14:sldIdLst>
            <p14:sldId id="2147480745"/>
            <p14:sldId id="2147480717"/>
          </p14:sldIdLst>
        </p14:section>
        <p14:section name="4 Virtual data warehousing" id="{E37177BE-B316-4EED-BF6B-9F33AB225216}">
          <p14:sldIdLst>
            <p14:sldId id="2147480753"/>
            <p14:sldId id="2147480718"/>
            <p14:sldId id="2147480719"/>
            <p14:sldId id="2147480493"/>
            <p14:sldId id="2147480742"/>
            <p14:sldId id="2147480743"/>
          </p14:sldIdLst>
        </p14:section>
        <p14:section name="5 Lakehouse architecture" id="{551639EE-9F9D-4439-B8E8-8E2723AD863A}">
          <p14:sldIdLst>
            <p14:sldId id="2147480746"/>
            <p14:sldId id="2147480755"/>
            <p14:sldId id="2147480756"/>
            <p14:sldId id="2147480764"/>
            <p14:sldId id="2147480472"/>
          </p14:sldIdLst>
        </p14:section>
        <p14:section name="6 Incremental data integration" id="{512358D6-2E32-48DF-BA1F-34F0153BC29F}">
          <p14:sldIdLst>
            <p14:sldId id="2147480765"/>
            <p14:sldId id="2147480766"/>
            <p14:sldId id="2147480767"/>
            <p14:sldId id="2147480497"/>
            <p14:sldId id="2147480498"/>
          </p14:sldIdLst>
        </p14:section>
        <p14:section name="7 BYOD replacement" id="{BC8EA858-433E-4BF8-A97A-A51D5DCEA14B}">
          <p14:sldIdLst>
            <p14:sldId id="2147480768"/>
            <p14:sldId id="2147480769"/>
          </p14:sldIdLst>
        </p14:section>
        <p14:section name="7 Link to Microsoft Fabric" id="{C8E1A21A-1CC5-47EC-9F98-C7B45ECA6A1A}">
          <p14:sldIdLst>
            <p14:sldId id="2147480759"/>
            <p14:sldId id="2147480760"/>
            <p14:sldId id="2147480758"/>
          </p14:sldIdLst>
        </p14:section>
        <p14:section name="8 Appendix" id="{CD52084F-E586-4F9D-B56F-0F997B701E27}">
          <p14:sldIdLst>
            <p14:sldId id="2147480729"/>
            <p14:sldId id="2147480731"/>
            <p14:sldId id="2147480732"/>
            <p14:sldId id="2147480733"/>
            <p14:sldId id="2147480734"/>
            <p14:sldId id="2147480735"/>
            <p14:sldId id="2147480736"/>
            <p14:sldId id="214748048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C559204-76BD-800B-1360-B690F3D4B381}" name="Jason Huang" initials="JH" userId="S::jasonhuang@microsoft.com::8d3840b8-bd1a-4e2c-9b62-d5a6e4a10f1b" providerId="AD"/>
  <p188:author id="{9CD3E91A-ABD3-E957-B063-AB4AB7981093}" name="Scott Sewell" initials="" userId="S::misewell@microsoft.com::de457e2e-e45e-424a-a509-131ccbd0ed4d" providerId="AD"/>
  <p188:author id="{C1ED914C-9C81-9F39-1BA7-F93DDC99B8A5}" name="Jim Tang" initials="JT" userId="S::tayu@microsoft.com::6b07aa49-1307-40a0-8445-94399bee6175" providerId="AD"/>
  <p188:author id="{7C56F692-00AB-B281-5ED8-7DC9F7C66E3D}" name="Milinda Vitharana" initials="MV" userId="S::milindav@microsoft.com::01b270ce-8735-4b12-b822-67f6b9dbc1e7" providerId="AD"/>
  <p188:author id="{6CAE77B9-AC30-2A95-98C0-01F144C50651}" name="Oleg Ovanesyan (HE/HIM)" initials="OO(" userId="S::olegov@microsoft.com::3c20d76d-9126-45ec-b3df-4ef0794dd8ad"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348A8C"/>
    <a:srgbClr val="008E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B89E61-504E-47B3-9ABD-53D21D7848C2}" v="3" dt="2023-12-11T16:30:00.697"/>
  </p1510:revLst>
</p1510:revInfo>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590" autoAdjust="0"/>
  </p:normalViewPr>
  <p:slideViewPr>
    <p:cSldViewPr snapToGrid="0">
      <p:cViewPr varScale="1">
        <p:scale>
          <a:sx n="101" d="100"/>
          <a:sy n="101" d="100"/>
        </p:scale>
        <p:origin x="3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slide" Target="slides/slide32.xml"/><Relationship Id="rId50" Type="http://schemas.openxmlformats.org/officeDocument/2006/relationships/slide" Target="slides/slide35.xml"/><Relationship Id="rId55" Type="http://schemas.openxmlformats.org/officeDocument/2006/relationships/slide" Target="slides/slide40.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41" Type="http://schemas.openxmlformats.org/officeDocument/2006/relationships/slide" Target="slides/slide26.xml"/><Relationship Id="rId54" Type="http://schemas.openxmlformats.org/officeDocument/2006/relationships/slide" Target="slides/slide39.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slide" Target="slides/slide30.xml"/><Relationship Id="rId53" Type="http://schemas.openxmlformats.org/officeDocument/2006/relationships/slide" Target="slides/slide3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slide" Target="slides/slide34.xml"/><Relationship Id="rId57" Type="http://schemas.openxmlformats.org/officeDocument/2006/relationships/handoutMaster" Target="handoutMasters/handoutMaster1.xml"/><Relationship Id="rId61"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slide" Target="slides/slide29.xml"/><Relationship Id="rId52" Type="http://schemas.openxmlformats.org/officeDocument/2006/relationships/slide" Target="slides/slide3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slide" Target="slides/slide33.xml"/><Relationship Id="rId56"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slide" Target="slides/slide31.xml"/><Relationship Id="rId59"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slide" Target="../slides/slide25.xml"/><Relationship Id="rId1"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0CE016-B38B-4002-B8D6-8295ED4A32A9}" type="doc">
      <dgm:prSet loTypeId="urn:microsoft.com/office/officeart/2005/8/layout/pList1" loCatId="list" qsTypeId="urn:microsoft.com/office/officeart/2005/8/quickstyle/simple1" qsCatId="simple" csTypeId="urn:microsoft.com/office/officeart/2005/8/colors/colorful1" csCatId="colorful" phldr="1"/>
      <dgm:spPr/>
      <dgm:t>
        <a:bodyPr/>
        <a:lstStyle/>
        <a:p>
          <a:endParaRPr lang="en-US"/>
        </a:p>
      </dgm:t>
    </dgm:pt>
    <dgm:pt modelId="{99221B6B-CC10-4AD8-B1E3-581FD8461362}">
      <dgm:prSet/>
      <dgm:spPr/>
      <dgm:t>
        <a:bodyPr/>
        <a:lstStyle/>
        <a:p>
          <a:r>
            <a:rPr lang="en-US" b="1"/>
            <a:t>#1 Virtual data warehousing</a:t>
          </a:r>
        </a:p>
        <a:p>
          <a:r>
            <a:rPr lang="en-US" b="0"/>
            <a:t>(Reading data from data lake using TSQL views and SPs)</a:t>
          </a:r>
        </a:p>
      </dgm:t>
    </dgm:pt>
    <dgm:pt modelId="{5EB74331-B7DB-4C76-96D1-85D32A8D1FD4}" type="parTrans" cxnId="{DB62CE7F-D741-41B0-84C4-4E5C72F2BCBF}">
      <dgm:prSet/>
      <dgm:spPr/>
      <dgm:t>
        <a:bodyPr/>
        <a:lstStyle/>
        <a:p>
          <a:endParaRPr lang="en-US"/>
        </a:p>
      </dgm:t>
    </dgm:pt>
    <dgm:pt modelId="{EA8C1CF6-9C74-4E3B-8B5B-166879AF8610}" type="sibTrans" cxnId="{DB62CE7F-D741-41B0-84C4-4E5C72F2BCBF}">
      <dgm:prSet/>
      <dgm:spPr/>
      <dgm:t>
        <a:bodyPr/>
        <a:lstStyle/>
        <a:p>
          <a:endParaRPr lang="en-US"/>
        </a:p>
      </dgm:t>
    </dgm:pt>
    <dgm:pt modelId="{47DFC3B1-9538-4284-9D6A-1FB9A78FB0E4}">
      <dgm:prSet/>
      <dgm:spPr/>
      <dgm:t>
        <a:bodyPr/>
        <a:lstStyle/>
        <a:p>
          <a:r>
            <a:rPr lang="en-US" b="1"/>
            <a:t># 2 Lakehouse</a:t>
          </a:r>
        </a:p>
        <a:p>
          <a:r>
            <a:rPr lang="en-US" b="0"/>
            <a:t>(Reading and transforming data using spark notebooks)</a:t>
          </a:r>
        </a:p>
      </dgm:t>
    </dgm:pt>
    <dgm:pt modelId="{1D577A24-9007-44AD-8535-0603E3BEBAC2}" type="parTrans" cxnId="{DD58384C-EBA6-47D4-9B57-21C1E783C811}">
      <dgm:prSet/>
      <dgm:spPr/>
      <dgm:t>
        <a:bodyPr/>
        <a:lstStyle/>
        <a:p>
          <a:endParaRPr lang="en-US"/>
        </a:p>
      </dgm:t>
    </dgm:pt>
    <dgm:pt modelId="{791209EA-EC70-4A9B-9BA3-55B62CFE4366}" type="sibTrans" cxnId="{DD58384C-EBA6-47D4-9B57-21C1E783C811}">
      <dgm:prSet/>
      <dgm:spPr/>
      <dgm:t>
        <a:bodyPr/>
        <a:lstStyle/>
        <a:p>
          <a:endParaRPr lang="en-US"/>
        </a:p>
      </dgm:t>
    </dgm:pt>
    <dgm:pt modelId="{8E6E2D30-7A06-4940-9337-A93DE7CD110E}">
      <dgm:prSet/>
      <dgm:spPr/>
      <dgm:t>
        <a:bodyPr/>
        <a:lstStyle/>
        <a:p>
          <a:r>
            <a:rPr lang="en-US" b="1"/>
            <a:t># 3 Integration using TSQL to Azure/On-prem SQL, Synapse Dedicated pool or  On-prem </a:t>
          </a:r>
        </a:p>
        <a:p>
          <a:r>
            <a:rPr lang="en-US" b="0"/>
            <a:t>(Incremental ingestion of data to relational DB (SQL Server), Cloud DW (Synapse Dedicated pool) or third party DW</a:t>
          </a:r>
          <a:endParaRPr lang="en-US" b="1"/>
        </a:p>
      </dgm:t>
    </dgm:pt>
    <dgm:pt modelId="{2B2BA64C-5E10-4DCA-8426-6EDE8B245600}" type="parTrans" cxnId="{72AF63D6-672E-48F1-8E10-C3B9D9D1122C}">
      <dgm:prSet/>
      <dgm:spPr/>
      <dgm:t>
        <a:bodyPr/>
        <a:lstStyle/>
        <a:p>
          <a:endParaRPr lang="en-US"/>
        </a:p>
      </dgm:t>
    </dgm:pt>
    <dgm:pt modelId="{0C2FAC7B-70F2-4A42-A1F6-23AE48D7746A}" type="sibTrans" cxnId="{72AF63D6-672E-48F1-8E10-C3B9D9D1122C}">
      <dgm:prSet/>
      <dgm:spPr/>
      <dgm:t>
        <a:bodyPr/>
        <a:lstStyle/>
        <a:p>
          <a:endParaRPr lang="en-US"/>
        </a:p>
      </dgm:t>
    </dgm:pt>
    <dgm:pt modelId="{95419F50-41EA-4FFE-B599-82DB446EC6BA}" type="pres">
      <dgm:prSet presAssocID="{590CE016-B38B-4002-B8D6-8295ED4A32A9}" presName="Name0" presStyleCnt="0">
        <dgm:presLayoutVars>
          <dgm:dir/>
          <dgm:resizeHandles val="exact"/>
        </dgm:presLayoutVars>
      </dgm:prSet>
      <dgm:spPr/>
    </dgm:pt>
    <dgm:pt modelId="{9E738939-B76B-4450-9AE7-ED8910F28F75}" type="pres">
      <dgm:prSet presAssocID="{99221B6B-CC10-4AD8-B1E3-581FD8461362}" presName="compNode" presStyleCnt="0"/>
      <dgm:spPr/>
    </dgm:pt>
    <dgm:pt modelId="{AB7F2B11-027C-4C5F-B220-72A50E30D321}" type="pres">
      <dgm:prSet presAssocID="{99221B6B-CC10-4AD8-B1E3-581FD8461362}" presName="pictRect" presStyleLbl="node1" presStyleIdx="0" presStyleCnt="3"/>
      <dgm:spPr>
        <a:solidFill>
          <a:srgbClr val="00B050"/>
        </a:solidFill>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4CDBD1DD-1BC4-45A8-823D-8AF5BF00D0AA}" type="pres">
      <dgm:prSet presAssocID="{99221B6B-CC10-4AD8-B1E3-581FD8461362}" presName="textRect" presStyleLbl="revTx" presStyleIdx="0" presStyleCnt="3">
        <dgm:presLayoutVars>
          <dgm:bulletEnabled val="1"/>
        </dgm:presLayoutVars>
      </dgm:prSet>
      <dgm:spPr/>
    </dgm:pt>
    <dgm:pt modelId="{DC461B6B-0DC0-4078-A9B4-33A5C7CB7206}" type="pres">
      <dgm:prSet presAssocID="{EA8C1CF6-9C74-4E3B-8B5B-166879AF8610}" presName="sibTrans" presStyleLbl="sibTrans2D1" presStyleIdx="0" presStyleCnt="0"/>
      <dgm:spPr/>
    </dgm:pt>
    <dgm:pt modelId="{58D92F26-3FB1-483D-B44A-A7C6EF1EE6A0}" type="pres">
      <dgm:prSet presAssocID="{47DFC3B1-9538-4284-9D6A-1FB9A78FB0E4}" presName="compNode" presStyleCnt="0"/>
      <dgm:spPr/>
    </dgm:pt>
    <dgm:pt modelId="{CACBD9FA-13D4-4043-9913-94D47D323A7B}" type="pres">
      <dgm:prSet presAssocID="{47DFC3B1-9538-4284-9D6A-1FB9A78FB0E4}" presName="pictRect" presStyleLbl="node1" presStyleIdx="1" presStyleCnt="3"/>
      <dgm:spPr>
        <a:solidFill>
          <a:srgbClr val="C00000"/>
        </a:solidFill>
      </dgm:spPr>
      <dgm:extLst>
        <a:ext uri="{E40237B7-FDA0-4F09-8148-C483321AD2D9}">
          <dgm14:cNvPr xmlns:dgm14="http://schemas.microsoft.com/office/drawing/2010/diagram" id="0" name="">
            <a:hlinkClick xmlns:r="http://schemas.openxmlformats.org/officeDocument/2006/relationships" r:id="rId2" action="ppaction://hlinksldjump"/>
          </dgm14:cNvPr>
        </a:ext>
      </dgm:extLst>
    </dgm:pt>
    <dgm:pt modelId="{01B4A59B-5510-4F75-8C6F-7392F82CFA8B}" type="pres">
      <dgm:prSet presAssocID="{47DFC3B1-9538-4284-9D6A-1FB9A78FB0E4}" presName="textRect" presStyleLbl="revTx" presStyleIdx="1" presStyleCnt="3">
        <dgm:presLayoutVars>
          <dgm:bulletEnabled val="1"/>
        </dgm:presLayoutVars>
      </dgm:prSet>
      <dgm:spPr/>
    </dgm:pt>
    <dgm:pt modelId="{AABA76C4-432A-46A2-B32F-6DDF699488D0}" type="pres">
      <dgm:prSet presAssocID="{791209EA-EC70-4A9B-9BA3-55B62CFE4366}" presName="sibTrans" presStyleLbl="sibTrans2D1" presStyleIdx="0" presStyleCnt="0"/>
      <dgm:spPr/>
    </dgm:pt>
    <dgm:pt modelId="{A1C12078-5BCB-4DC0-ACEE-F6EB0C49C9BE}" type="pres">
      <dgm:prSet presAssocID="{8E6E2D30-7A06-4940-9337-A93DE7CD110E}" presName="compNode" presStyleCnt="0"/>
      <dgm:spPr/>
    </dgm:pt>
    <dgm:pt modelId="{39E45744-0156-436E-A422-6BD6C4A484B9}" type="pres">
      <dgm:prSet presAssocID="{8E6E2D30-7A06-4940-9337-A93DE7CD110E}" presName="pictRect" presStyleLbl="node1" presStyleIdx="2" presStyleCnt="3"/>
      <dgm:spPr>
        <a:solidFill>
          <a:srgbClr val="0070C0"/>
        </a:solidFill>
      </dgm:spPr>
      <dgm:extLst>
        <a:ext uri="{E40237B7-FDA0-4F09-8148-C483321AD2D9}">
          <dgm14:cNvPr xmlns:dgm14="http://schemas.microsoft.com/office/drawing/2010/diagram" id="0" name="">
            <a:hlinkClick xmlns:r="http://schemas.openxmlformats.org/officeDocument/2006/relationships" r:id="rId3" action="ppaction://hlinksldjump"/>
          </dgm14:cNvPr>
        </a:ext>
      </dgm:extLst>
    </dgm:pt>
    <dgm:pt modelId="{4B90C405-81A0-45EB-A3FA-6748DC21B019}" type="pres">
      <dgm:prSet presAssocID="{8E6E2D30-7A06-4940-9337-A93DE7CD110E}" presName="textRect" presStyleLbl="revTx" presStyleIdx="2" presStyleCnt="3">
        <dgm:presLayoutVars>
          <dgm:bulletEnabled val="1"/>
        </dgm:presLayoutVars>
      </dgm:prSet>
      <dgm:spPr/>
    </dgm:pt>
  </dgm:ptLst>
  <dgm:cxnLst>
    <dgm:cxn modelId="{163AAC18-E6C0-40ED-8F1A-7019516AA005}" type="presOf" srcId="{590CE016-B38B-4002-B8D6-8295ED4A32A9}" destId="{95419F50-41EA-4FFE-B599-82DB446EC6BA}" srcOrd="0" destOrd="0" presId="urn:microsoft.com/office/officeart/2005/8/layout/pList1"/>
    <dgm:cxn modelId="{DD58384C-EBA6-47D4-9B57-21C1E783C811}" srcId="{590CE016-B38B-4002-B8D6-8295ED4A32A9}" destId="{47DFC3B1-9538-4284-9D6A-1FB9A78FB0E4}" srcOrd="1" destOrd="0" parTransId="{1D577A24-9007-44AD-8535-0603E3BEBAC2}" sibTransId="{791209EA-EC70-4A9B-9BA3-55B62CFE4366}"/>
    <dgm:cxn modelId="{13433A6C-6F63-4F5D-89A3-0144AC0D69D3}" type="presOf" srcId="{99221B6B-CC10-4AD8-B1E3-581FD8461362}" destId="{4CDBD1DD-1BC4-45A8-823D-8AF5BF00D0AA}" srcOrd="0" destOrd="0" presId="urn:microsoft.com/office/officeart/2005/8/layout/pList1"/>
    <dgm:cxn modelId="{1FD93276-2530-45FF-B54D-1DF45C4B5067}" type="presOf" srcId="{47DFC3B1-9538-4284-9D6A-1FB9A78FB0E4}" destId="{01B4A59B-5510-4F75-8C6F-7392F82CFA8B}" srcOrd="0" destOrd="0" presId="urn:microsoft.com/office/officeart/2005/8/layout/pList1"/>
    <dgm:cxn modelId="{DB62CE7F-D741-41B0-84C4-4E5C72F2BCBF}" srcId="{590CE016-B38B-4002-B8D6-8295ED4A32A9}" destId="{99221B6B-CC10-4AD8-B1E3-581FD8461362}" srcOrd="0" destOrd="0" parTransId="{5EB74331-B7DB-4C76-96D1-85D32A8D1FD4}" sibTransId="{EA8C1CF6-9C74-4E3B-8B5B-166879AF8610}"/>
    <dgm:cxn modelId="{11875BCB-06B8-426B-88CF-89F7085F21B8}" type="presOf" srcId="{EA8C1CF6-9C74-4E3B-8B5B-166879AF8610}" destId="{DC461B6B-0DC0-4078-A9B4-33A5C7CB7206}" srcOrd="0" destOrd="0" presId="urn:microsoft.com/office/officeart/2005/8/layout/pList1"/>
    <dgm:cxn modelId="{607385CE-8155-43A3-BA69-EA2D97246C1F}" type="presOf" srcId="{8E6E2D30-7A06-4940-9337-A93DE7CD110E}" destId="{4B90C405-81A0-45EB-A3FA-6748DC21B019}" srcOrd="0" destOrd="0" presId="urn:microsoft.com/office/officeart/2005/8/layout/pList1"/>
    <dgm:cxn modelId="{72AF63D6-672E-48F1-8E10-C3B9D9D1122C}" srcId="{590CE016-B38B-4002-B8D6-8295ED4A32A9}" destId="{8E6E2D30-7A06-4940-9337-A93DE7CD110E}" srcOrd="2" destOrd="0" parTransId="{2B2BA64C-5E10-4DCA-8426-6EDE8B245600}" sibTransId="{0C2FAC7B-70F2-4A42-A1F6-23AE48D7746A}"/>
    <dgm:cxn modelId="{AD99A5D7-4C2F-4018-B9F0-4FBCA7019E33}" type="presOf" srcId="{791209EA-EC70-4A9B-9BA3-55B62CFE4366}" destId="{AABA76C4-432A-46A2-B32F-6DDF699488D0}" srcOrd="0" destOrd="0" presId="urn:microsoft.com/office/officeart/2005/8/layout/pList1"/>
    <dgm:cxn modelId="{3E37BD3C-1BE3-48D4-BA3C-C1FF60333E97}" type="presParOf" srcId="{95419F50-41EA-4FFE-B599-82DB446EC6BA}" destId="{9E738939-B76B-4450-9AE7-ED8910F28F75}" srcOrd="0" destOrd="0" presId="urn:microsoft.com/office/officeart/2005/8/layout/pList1"/>
    <dgm:cxn modelId="{5A685E69-E55E-461A-86B5-7BCED788B23B}" type="presParOf" srcId="{9E738939-B76B-4450-9AE7-ED8910F28F75}" destId="{AB7F2B11-027C-4C5F-B220-72A50E30D321}" srcOrd="0" destOrd="0" presId="urn:microsoft.com/office/officeart/2005/8/layout/pList1"/>
    <dgm:cxn modelId="{63302A64-38C9-4348-88B4-3BB1E78E210F}" type="presParOf" srcId="{9E738939-B76B-4450-9AE7-ED8910F28F75}" destId="{4CDBD1DD-1BC4-45A8-823D-8AF5BF00D0AA}" srcOrd="1" destOrd="0" presId="urn:microsoft.com/office/officeart/2005/8/layout/pList1"/>
    <dgm:cxn modelId="{13E79F37-6149-417B-8FFE-D5A9F2699164}" type="presParOf" srcId="{95419F50-41EA-4FFE-B599-82DB446EC6BA}" destId="{DC461B6B-0DC0-4078-A9B4-33A5C7CB7206}" srcOrd="1" destOrd="0" presId="urn:microsoft.com/office/officeart/2005/8/layout/pList1"/>
    <dgm:cxn modelId="{65E44149-F6B0-44FB-A3AA-274FD948C80F}" type="presParOf" srcId="{95419F50-41EA-4FFE-B599-82DB446EC6BA}" destId="{58D92F26-3FB1-483D-B44A-A7C6EF1EE6A0}" srcOrd="2" destOrd="0" presId="urn:microsoft.com/office/officeart/2005/8/layout/pList1"/>
    <dgm:cxn modelId="{7CE949FB-5ED6-45EC-90A6-AD2407C80267}" type="presParOf" srcId="{58D92F26-3FB1-483D-B44A-A7C6EF1EE6A0}" destId="{CACBD9FA-13D4-4043-9913-94D47D323A7B}" srcOrd="0" destOrd="0" presId="urn:microsoft.com/office/officeart/2005/8/layout/pList1"/>
    <dgm:cxn modelId="{AF245458-FAB7-4156-AFB5-2A53B94D13DC}" type="presParOf" srcId="{58D92F26-3FB1-483D-B44A-A7C6EF1EE6A0}" destId="{01B4A59B-5510-4F75-8C6F-7392F82CFA8B}" srcOrd="1" destOrd="0" presId="urn:microsoft.com/office/officeart/2005/8/layout/pList1"/>
    <dgm:cxn modelId="{97DF99AB-329F-45A7-A5EA-5BA43B4A424D}" type="presParOf" srcId="{95419F50-41EA-4FFE-B599-82DB446EC6BA}" destId="{AABA76C4-432A-46A2-B32F-6DDF699488D0}" srcOrd="3" destOrd="0" presId="urn:microsoft.com/office/officeart/2005/8/layout/pList1"/>
    <dgm:cxn modelId="{F282FA05-39F4-4F79-8BF2-BCAE1A07C1BB}" type="presParOf" srcId="{95419F50-41EA-4FFE-B599-82DB446EC6BA}" destId="{A1C12078-5BCB-4DC0-ACEE-F6EB0C49C9BE}" srcOrd="4" destOrd="0" presId="urn:microsoft.com/office/officeart/2005/8/layout/pList1"/>
    <dgm:cxn modelId="{AB1D373E-F079-43A2-BCFA-AA27740B56E8}" type="presParOf" srcId="{A1C12078-5BCB-4DC0-ACEE-F6EB0C49C9BE}" destId="{39E45744-0156-436E-A422-6BD6C4A484B9}" srcOrd="0" destOrd="0" presId="urn:microsoft.com/office/officeart/2005/8/layout/pList1"/>
    <dgm:cxn modelId="{9CFA20CD-2C33-4AF4-AB6D-7B277FC4E5F4}" type="presParOf" srcId="{A1C12078-5BCB-4DC0-ACEE-F6EB0C49C9BE}" destId="{4B90C405-81A0-45EB-A3FA-6748DC21B019}"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7F2B11-027C-4C5F-B220-72A50E30D321}">
      <dsp:nvSpPr>
        <dsp:cNvPr id="0" name=""/>
        <dsp:cNvSpPr/>
      </dsp:nvSpPr>
      <dsp:spPr>
        <a:xfrm>
          <a:off x="2073" y="314971"/>
          <a:ext cx="3289768" cy="2266650"/>
        </a:xfrm>
        <a:prstGeom prst="roundRect">
          <a:avLst/>
        </a:prstGeom>
        <a:solidFill>
          <a:srgbClr val="00B05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CDBD1DD-1BC4-45A8-823D-8AF5BF00D0AA}">
      <dsp:nvSpPr>
        <dsp:cNvPr id="0" name=""/>
        <dsp:cNvSpPr/>
      </dsp:nvSpPr>
      <dsp:spPr>
        <a:xfrm>
          <a:off x="2073" y="2581622"/>
          <a:ext cx="3289768" cy="1220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1" kern="1200"/>
            <a:t>#1 Virtual data warehousing</a:t>
          </a:r>
        </a:p>
        <a:p>
          <a:pPr marL="0" lvl="0" indent="0" algn="ctr" defTabSz="488950">
            <a:lnSpc>
              <a:spcPct val="90000"/>
            </a:lnSpc>
            <a:spcBef>
              <a:spcPct val="0"/>
            </a:spcBef>
            <a:spcAft>
              <a:spcPct val="35000"/>
            </a:spcAft>
            <a:buNone/>
          </a:pPr>
          <a:r>
            <a:rPr lang="en-US" sz="1100" b="0" kern="1200"/>
            <a:t>(Reading data from data lake using TSQL views and SPs)</a:t>
          </a:r>
        </a:p>
      </dsp:txBody>
      <dsp:txXfrm>
        <a:off x="2073" y="2581622"/>
        <a:ext cx="3289768" cy="1220504"/>
      </dsp:txXfrm>
    </dsp:sp>
    <dsp:sp modelId="{CACBD9FA-13D4-4043-9913-94D47D323A7B}">
      <dsp:nvSpPr>
        <dsp:cNvPr id="0" name=""/>
        <dsp:cNvSpPr/>
      </dsp:nvSpPr>
      <dsp:spPr>
        <a:xfrm>
          <a:off x="3620956" y="314971"/>
          <a:ext cx="3289768" cy="2266650"/>
        </a:xfrm>
        <a:prstGeom prst="roundRect">
          <a:avLst/>
        </a:prstGeom>
        <a:solidFill>
          <a:srgbClr val="C00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B4A59B-5510-4F75-8C6F-7392F82CFA8B}">
      <dsp:nvSpPr>
        <dsp:cNvPr id="0" name=""/>
        <dsp:cNvSpPr/>
      </dsp:nvSpPr>
      <dsp:spPr>
        <a:xfrm>
          <a:off x="3620956" y="2581622"/>
          <a:ext cx="3289768" cy="1220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1" kern="1200"/>
            <a:t># 2 Lakehouse</a:t>
          </a:r>
        </a:p>
        <a:p>
          <a:pPr marL="0" lvl="0" indent="0" algn="ctr" defTabSz="488950">
            <a:lnSpc>
              <a:spcPct val="90000"/>
            </a:lnSpc>
            <a:spcBef>
              <a:spcPct val="0"/>
            </a:spcBef>
            <a:spcAft>
              <a:spcPct val="35000"/>
            </a:spcAft>
            <a:buNone/>
          </a:pPr>
          <a:r>
            <a:rPr lang="en-US" sz="1100" b="0" kern="1200"/>
            <a:t>(Reading and transforming data using spark notebooks)</a:t>
          </a:r>
        </a:p>
      </dsp:txBody>
      <dsp:txXfrm>
        <a:off x="3620956" y="2581622"/>
        <a:ext cx="3289768" cy="1220504"/>
      </dsp:txXfrm>
    </dsp:sp>
    <dsp:sp modelId="{39E45744-0156-436E-A422-6BD6C4A484B9}">
      <dsp:nvSpPr>
        <dsp:cNvPr id="0" name=""/>
        <dsp:cNvSpPr/>
      </dsp:nvSpPr>
      <dsp:spPr>
        <a:xfrm>
          <a:off x="7239840" y="314971"/>
          <a:ext cx="3289768" cy="2266650"/>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90C405-81A0-45EB-A3FA-6748DC21B019}">
      <dsp:nvSpPr>
        <dsp:cNvPr id="0" name=""/>
        <dsp:cNvSpPr/>
      </dsp:nvSpPr>
      <dsp:spPr>
        <a:xfrm>
          <a:off x="7239840" y="2581622"/>
          <a:ext cx="3289768" cy="12205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232" tIns="78232" rIns="78232" bIns="0" numCol="1" spcCol="1270" anchor="t" anchorCtr="0">
          <a:noAutofit/>
        </a:bodyPr>
        <a:lstStyle/>
        <a:p>
          <a:pPr marL="0" lvl="0" indent="0" algn="ctr" defTabSz="488950">
            <a:lnSpc>
              <a:spcPct val="90000"/>
            </a:lnSpc>
            <a:spcBef>
              <a:spcPct val="0"/>
            </a:spcBef>
            <a:spcAft>
              <a:spcPct val="35000"/>
            </a:spcAft>
            <a:buNone/>
          </a:pPr>
          <a:r>
            <a:rPr lang="en-US" sz="1100" b="1" kern="1200"/>
            <a:t># 3 Integration using TSQL to Azure/On-prem SQL, Synapse Dedicated pool or  On-prem </a:t>
          </a:r>
        </a:p>
        <a:p>
          <a:pPr marL="0" lvl="0" indent="0" algn="ctr" defTabSz="488950">
            <a:lnSpc>
              <a:spcPct val="90000"/>
            </a:lnSpc>
            <a:spcBef>
              <a:spcPct val="0"/>
            </a:spcBef>
            <a:spcAft>
              <a:spcPct val="35000"/>
            </a:spcAft>
            <a:buNone/>
          </a:pPr>
          <a:r>
            <a:rPr lang="en-US" sz="1100" b="0" kern="1200"/>
            <a:t>(Incremental ingestion of data to relational DB (SQL Server), Cloud DW (Synapse Dedicated pool) or third party DW</a:t>
          </a:r>
          <a:endParaRPr lang="en-US" sz="1100" b="1" kern="1200"/>
        </a:p>
      </dsp:txBody>
      <dsp:txXfrm>
        <a:off x="7239840" y="2581622"/>
        <a:ext cx="3289768" cy="1220504"/>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D9401C-9C64-E597-A558-BA946369281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9B9966D-680D-C5E4-35FA-387A482FD3D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B87E4-CAC1-49ED-B19A-D9855ED9561E}" type="datetimeFigureOut">
              <a:rPr lang="en-US" smtClean="0"/>
              <a:t>12/11/2023</a:t>
            </a:fld>
            <a:endParaRPr lang="en-US"/>
          </a:p>
        </p:txBody>
      </p:sp>
      <p:sp>
        <p:nvSpPr>
          <p:cNvPr id="4" name="Footer Placeholder 3">
            <a:extLst>
              <a:ext uri="{FF2B5EF4-FFF2-40B4-BE49-F238E27FC236}">
                <a16:creationId xmlns:a16="http://schemas.microsoft.com/office/drawing/2014/main" id="{F0F21426-9661-03A2-D55C-65B48486C6A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5697BD2-C74C-D38F-7BCB-A092351DAEC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0B4CE3F-1B54-4DBB-AE9F-E4194C2F8FF9}" type="slidenum">
              <a:rPr lang="en-US" smtClean="0"/>
              <a:t>‹#›</a:t>
            </a:fld>
            <a:endParaRPr lang="en-US"/>
          </a:p>
        </p:txBody>
      </p:sp>
    </p:spTree>
    <p:extLst>
      <p:ext uri="{BB962C8B-B14F-4D97-AF65-F5344CB8AC3E}">
        <p14:creationId xmlns:p14="http://schemas.microsoft.com/office/powerpoint/2010/main" val="194116057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A90017-1BDD-44A0-B828-7A1C17F348FB}" type="datetimeFigureOut">
              <a:rPr lang="en-US" smtClean="0"/>
              <a:t>12/11/2023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A8349C-A21D-4E5A-A46B-7BC27C7F42A3}" type="slidenum">
              <a:rPr lang="en-US" smtClean="0"/>
              <a:t>‹#›</a:t>
            </a:fld>
            <a:endParaRPr lang="en-US"/>
          </a:p>
        </p:txBody>
      </p:sp>
    </p:spTree>
    <p:extLst>
      <p:ext uri="{BB962C8B-B14F-4D97-AF65-F5344CB8AC3E}">
        <p14:creationId xmlns:p14="http://schemas.microsoft.com/office/powerpoint/2010/main" val="165535916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ea typeface="Calibri" panose="020F0502020204030204" pitchFamily="34" charset="0"/>
              </a:rPr>
              <a:t>The purpose of this presentation is to provide you with an example of how best to present this Level 300 pitch deck to technical architect and . This external facing deck is intended to provide deep dive on transition from export to data lake to Synapse link.</a:t>
            </a:r>
          </a:p>
          <a:p>
            <a:endParaRPr lang="en-US" sz="1800" dirty="0">
              <a:effectLst/>
              <a:latin typeface="Segoe UI" panose="020B0502040204020203" pitchFamily="34" charset="0"/>
              <a:ea typeface="Calibri" panose="020F0502020204030204" pitchFamily="34" charset="0"/>
            </a:endParaRPr>
          </a:p>
          <a:p>
            <a:r>
              <a:rPr lang="en-US" sz="1800" dirty="0">
                <a:effectLst/>
                <a:latin typeface="Segoe UI" panose="020B0502040204020203" pitchFamily="34" charset="0"/>
                <a:ea typeface="Calibri" panose="020F0502020204030204" pitchFamily="34" charset="0"/>
              </a:rPr>
              <a:t>For your reference, every slide has comprehensive notes that you can review later. The notes are intended to guide you during customer conversations, so you are empowered with accurate talking points and relevant statistics. Included in the deck are additional industry use cases and features coming soon that you can leverage.</a:t>
            </a:r>
            <a:r>
              <a:rPr lang="en-US" dirty="0">
                <a:effectLst/>
              </a:rPr>
              <a:t> </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12/11/2023 10:30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9463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15</a:t>
            </a:fld>
            <a:endParaRPr lang="en-US"/>
          </a:p>
        </p:txBody>
      </p:sp>
    </p:spTree>
    <p:extLst>
      <p:ext uri="{BB962C8B-B14F-4D97-AF65-F5344CB8AC3E}">
        <p14:creationId xmlns:p14="http://schemas.microsoft.com/office/powerpoint/2010/main" val="3430408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560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0153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9978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859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0361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8440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710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130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27</a:t>
            </a:fld>
            <a:endParaRPr lang="en-US"/>
          </a:p>
        </p:txBody>
      </p:sp>
    </p:spTree>
    <p:extLst>
      <p:ext uri="{BB962C8B-B14F-4D97-AF65-F5344CB8AC3E}">
        <p14:creationId xmlns:p14="http://schemas.microsoft.com/office/powerpoint/2010/main" val="121067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4</a:t>
            </a:fld>
            <a:endParaRPr lang="en-US"/>
          </a:p>
        </p:txBody>
      </p:sp>
    </p:spTree>
    <p:extLst>
      <p:ext uri="{BB962C8B-B14F-4D97-AF65-F5344CB8AC3E}">
        <p14:creationId xmlns:p14="http://schemas.microsoft.com/office/powerpoint/2010/main" val="3725454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91023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8927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Product roadmap is subject to change and dates provided are estimates.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6C6582D-0A08-29CD-8855-053A65FD92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5890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31</a:t>
            </a:fld>
            <a:endParaRPr lang="en-US"/>
          </a:p>
        </p:txBody>
      </p:sp>
    </p:spTree>
    <p:extLst>
      <p:ext uri="{BB962C8B-B14F-4D97-AF65-F5344CB8AC3E}">
        <p14:creationId xmlns:p14="http://schemas.microsoft.com/office/powerpoint/2010/main" val="2032922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33</a:t>
            </a:fld>
            <a:endParaRPr lang="en-US"/>
          </a:p>
        </p:txBody>
      </p:sp>
      <p:sp>
        <p:nvSpPr>
          <p:cNvPr id="5" name="Footer Placeholder 4">
            <a:extLst>
              <a:ext uri="{FF2B5EF4-FFF2-40B4-BE49-F238E27FC236}">
                <a16:creationId xmlns:a16="http://schemas.microsoft.com/office/drawing/2014/main" id="{466C02E2-8E4A-342D-BF44-91ED472187C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0077833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Change a single property to export custom tables and entities. Set Allow Row Version Change Tracking to Yes.</a:t>
            </a:r>
          </a:p>
        </p:txBody>
      </p:sp>
      <p:sp>
        <p:nvSpPr>
          <p:cNvPr id="4" name="Slide Number Placeholder 3"/>
          <p:cNvSpPr>
            <a:spLocks noGrp="1"/>
          </p:cNvSpPr>
          <p:nvPr>
            <p:ph type="sldNum" sz="quarter" idx="5"/>
          </p:nvPr>
        </p:nvSpPr>
        <p:spPr/>
        <p:txBody>
          <a:bodyPr/>
          <a:lstStyle/>
          <a:p>
            <a:fld id="{BFA8349C-A21D-4E5A-A46B-7BC27C7F42A3}" type="slidenum">
              <a:rPr lang="en-US" smtClean="0"/>
              <a:t>34</a:t>
            </a:fld>
            <a:endParaRPr lang="en-US"/>
          </a:p>
        </p:txBody>
      </p:sp>
      <p:sp>
        <p:nvSpPr>
          <p:cNvPr id="5" name="Footer Placeholder 4">
            <a:extLst>
              <a:ext uri="{FF2B5EF4-FFF2-40B4-BE49-F238E27FC236}">
                <a16:creationId xmlns:a16="http://schemas.microsoft.com/office/drawing/2014/main" id="{E96C05A6-D95F-E334-5BED-8E09B0BBA0A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4241236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35</a:t>
            </a:fld>
            <a:endParaRPr lang="en-US"/>
          </a:p>
        </p:txBody>
      </p:sp>
    </p:spTree>
    <p:extLst>
      <p:ext uri="{BB962C8B-B14F-4D97-AF65-F5344CB8AC3E}">
        <p14:creationId xmlns:p14="http://schemas.microsoft.com/office/powerpoint/2010/main" val="4238375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36</a:t>
            </a:fld>
            <a:endParaRPr lang="en-US"/>
          </a:p>
        </p:txBody>
      </p:sp>
      <p:sp>
        <p:nvSpPr>
          <p:cNvPr id="5" name="Footer Placeholder 4">
            <a:extLst>
              <a:ext uri="{FF2B5EF4-FFF2-40B4-BE49-F238E27FC236}">
                <a16:creationId xmlns:a16="http://schemas.microsoft.com/office/drawing/2014/main" id="{1FD78F66-7286-C340-9465-60DDC35BC3D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272901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38</a:t>
            </a:fld>
            <a:endParaRPr lang="en-US"/>
          </a:p>
        </p:txBody>
      </p:sp>
    </p:spTree>
    <p:extLst>
      <p:ext uri="{BB962C8B-B14F-4D97-AF65-F5344CB8AC3E}">
        <p14:creationId xmlns:p14="http://schemas.microsoft.com/office/powerpoint/2010/main" val="31310472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BFA8349C-A21D-4E5A-A46B-7BC27C7F42A3}" type="slidenum">
              <a:rPr lang="en-US" smtClean="0"/>
              <a:t>39</a:t>
            </a:fld>
            <a:endParaRPr lang="en-US"/>
          </a:p>
        </p:txBody>
      </p:sp>
    </p:spTree>
    <p:extLst>
      <p:ext uri="{BB962C8B-B14F-4D97-AF65-F5344CB8AC3E}">
        <p14:creationId xmlns:p14="http://schemas.microsoft.com/office/powerpoint/2010/main" val="1276757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Synapse Link is now fully compatible with finance and operations data, so customers can use this guidance to help transition from Export to Azure Data Lake. In this section, we'll examine what's changing, why the transition is important, what are the expected benefits, and how much effort may be entailed.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2D742133-9444-ADC3-2AD3-4CD75A4DA06B}"/>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96193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FA8349C-A21D-4E5A-A46B-7BC27C7F42A3}" type="slidenum">
              <a:rPr lang="en-US" smtClean="0"/>
              <a:t>40</a:t>
            </a:fld>
            <a:endParaRPr lang="en-US"/>
          </a:p>
        </p:txBody>
      </p:sp>
      <p:sp>
        <p:nvSpPr>
          <p:cNvPr id="5" name="Footer Placeholder 4">
            <a:extLst>
              <a:ext uri="{FF2B5EF4-FFF2-40B4-BE49-F238E27FC236}">
                <a16:creationId xmlns:a16="http://schemas.microsoft.com/office/drawing/2014/main" id="{5E52C780-AC8F-48F5-F538-000520CBC52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99738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Slide Number Placeholder 4"/>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18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56314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11</a:t>
            </a:fld>
            <a:endParaRPr lang="en-US"/>
          </a:p>
        </p:txBody>
      </p:sp>
      <p:sp>
        <p:nvSpPr>
          <p:cNvPr id="5" name="Footer Placeholder 4">
            <a:extLst>
              <a:ext uri="{FF2B5EF4-FFF2-40B4-BE49-F238E27FC236}">
                <a16:creationId xmlns:a16="http://schemas.microsoft.com/office/drawing/2014/main" id="{1E3D771C-ADF8-11B4-A87B-BF25FD9983F1}"/>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42231115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FA8349C-A21D-4E5A-A46B-7BC27C7F42A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6DDB1E6E-0862-68EC-31B6-B31EA5FB219E}"/>
              </a:ext>
            </a:extLst>
          </p:cNvPr>
          <p:cNvSpPr>
            <a:spLocks noGrp="1"/>
          </p:cNvSpPr>
          <p:nvPr>
            <p:ph type="ftr"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5718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13</a:t>
            </a:fld>
            <a:endParaRPr lang="en-US"/>
          </a:p>
        </p:txBody>
      </p:sp>
      <p:sp>
        <p:nvSpPr>
          <p:cNvPr id="5" name="Footer Placeholder 4">
            <a:extLst>
              <a:ext uri="{FF2B5EF4-FFF2-40B4-BE49-F238E27FC236}">
                <a16:creationId xmlns:a16="http://schemas.microsoft.com/office/drawing/2014/main" id="{F7C24D2E-A576-22D9-F7A9-E14159AF4AC4}"/>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28537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Tx/>
              <a:buAutoNum type="arabicPeriod"/>
            </a:pPr>
            <a:r>
              <a:rPr lang="en-US" sz="1200" dirty="0"/>
              <a:t>Simplified user experience to export all Dynamics 365 data</a:t>
            </a:r>
          </a:p>
          <a:p>
            <a:pPr marL="457200" indent="-457200">
              <a:buFontTx/>
              <a:buAutoNum type="arabicPeriod"/>
            </a:pPr>
            <a:r>
              <a:rPr lang="en-US" sz="1200" dirty="0"/>
              <a:t>Secure storage account with MSI access </a:t>
            </a:r>
          </a:p>
          <a:p>
            <a:pPr marL="457200" indent="-457200" algn="l">
              <a:buAutoNum type="arabicPeriod"/>
            </a:pPr>
            <a:r>
              <a:rPr lang="en-US" sz="1200" dirty="0"/>
              <a:t>Convert F&amp;O Tables on CSV with delta – Better perf and lower query cost</a:t>
            </a:r>
          </a:p>
          <a:p>
            <a:pPr marL="457200" indent="-457200" algn="l">
              <a:buAutoNum type="arabicPeriod"/>
            </a:pPr>
            <a:r>
              <a:rPr lang="en-US" sz="1200" dirty="0"/>
              <a:t>Transition to Fabric with ease using DV Fabric shortcuts  </a:t>
            </a:r>
          </a:p>
          <a:p>
            <a:endParaRPr lang="en-US" dirty="0"/>
          </a:p>
        </p:txBody>
      </p:sp>
      <p:sp>
        <p:nvSpPr>
          <p:cNvPr id="4" name="Slide Number Placeholder 3"/>
          <p:cNvSpPr>
            <a:spLocks noGrp="1"/>
          </p:cNvSpPr>
          <p:nvPr>
            <p:ph type="sldNum" sz="quarter" idx="5"/>
          </p:nvPr>
        </p:nvSpPr>
        <p:spPr/>
        <p:txBody>
          <a:bodyPr/>
          <a:lstStyle/>
          <a:p>
            <a:fld id="{BFA8349C-A21D-4E5A-A46B-7BC27C7F42A3}" type="slidenum">
              <a:rPr lang="en-US" smtClean="0"/>
              <a:t>14</a:t>
            </a:fld>
            <a:endParaRPr lang="en-US"/>
          </a:p>
        </p:txBody>
      </p:sp>
      <p:sp>
        <p:nvSpPr>
          <p:cNvPr id="5" name="Footer Placeholder 4">
            <a:extLst>
              <a:ext uri="{FF2B5EF4-FFF2-40B4-BE49-F238E27FC236}">
                <a16:creationId xmlns:a16="http://schemas.microsoft.com/office/drawing/2014/main" id="{2B55C670-604E-A10C-720F-3539185201F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1018923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0.sv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4.xml"/><Relationship Id="rId4" Type="http://schemas.openxmlformats.org/officeDocument/2006/relationships/image" Target="../media/image53.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4.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4" Type="http://schemas.openxmlformats.org/officeDocument/2006/relationships/image" Target="../media/image47.jpe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4.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Master" Target="../slideMasters/slideMaster4.xml"/><Relationship Id="rId4" Type="http://schemas.openxmlformats.org/officeDocument/2006/relationships/image" Target="../media/image67.sv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Master" Target="../slideMasters/slideMaster4.xml"/><Relationship Id="rId4" Type="http://schemas.openxmlformats.org/officeDocument/2006/relationships/image" Target="../media/image37.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2.svg"/><Relationship Id="rId4" Type="http://schemas.openxmlformats.org/officeDocument/2006/relationships/image" Target="../media/image71.png"/></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8.emf"/><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png"/><Relationship Id="rId9" Type="http://schemas.openxmlformats.org/officeDocument/2006/relationships/image" Target="../media/image81.png"/></Relationships>
</file>

<file path=ppt/slideLayouts/_rels/slideLayout205.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svg"/></Relationships>
</file>

<file path=ppt/slideLayouts/_rels/slideLayout207.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0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3.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68.emf"/><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image" Target="../media/image75.png"/><Relationship Id="rId1" Type="http://schemas.openxmlformats.org/officeDocument/2006/relationships/slideMaster" Target="../slideMasters/slideMaster5.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6.svg"/><Relationship Id="rId4" Type="http://schemas.openxmlformats.org/officeDocument/2006/relationships/image" Target="../media/image76.png"/><Relationship Id="rId9" Type="http://schemas.openxmlformats.org/officeDocument/2006/relationships/image" Target="../media/image85.png"/></Relationships>
</file>

<file path=ppt/slideLayouts/_rels/slideLayout21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5.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76.png"/><Relationship Id="rId7" Type="http://schemas.openxmlformats.org/officeDocument/2006/relationships/image" Target="../media/image80.svg"/><Relationship Id="rId2" Type="http://schemas.openxmlformats.org/officeDocument/2006/relationships/image" Target="../media/image68.emf"/><Relationship Id="rId1" Type="http://schemas.openxmlformats.org/officeDocument/2006/relationships/slideMaster" Target="../slideMasters/slideMaster5.xml"/><Relationship Id="rId6" Type="http://schemas.openxmlformats.org/officeDocument/2006/relationships/image" Target="../media/image79.png"/><Relationship Id="rId11" Type="http://schemas.openxmlformats.org/officeDocument/2006/relationships/image" Target="../media/image84.sv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6.sv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3.emf"/><Relationship Id="rId1" Type="http://schemas.openxmlformats.org/officeDocument/2006/relationships/slideMaster" Target="../slideMasters/slideMaster5.xml"/><Relationship Id="rId5" Type="http://schemas.openxmlformats.org/officeDocument/2006/relationships/image" Target="../media/image70.png"/><Relationship Id="rId4" Type="http://schemas.openxmlformats.org/officeDocument/2006/relationships/image" Target="../media/image72.sv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3.jpe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96.svg"/></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98.png"/><Relationship Id="rId1" Type="http://schemas.openxmlformats.org/officeDocument/2006/relationships/slideMaster" Target="../slideMasters/slideMaster8.xml"/><Relationship Id="rId4" Type="http://schemas.openxmlformats.org/officeDocument/2006/relationships/image" Target="../media/image99.png"/></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8.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2.png"/><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03.pn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106.png"/><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4" Type="http://schemas.openxmlformats.org/officeDocument/2006/relationships/image" Target="../media/image47.jpeg"/></Relationships>
</file>

<file path=ppt/slideLayouts/_rels/slideLayout3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9.xml"/><Relationship Id="rId4" Type="http://schemas.openxmlformats.org/officeDocument/2006/relationships/image" Target="../media/image53.jpe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9.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36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6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4" Type="http://schemas.openxmlformats.org/officeDocument/2006/relationships/image" Target="../media/image47.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Master" Target="../slideMasters/slideMaster9.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Master" Target="../slideMasters/slideMaster9.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Master" Target="../slideMasters/slideMaster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Master" Target="../slideMasters/slideMaster9.xml"/></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image" Target="../media/image114.png"/><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 Id="rId4" Type="http://schemas.openxmlformats.org/officeDocument/2006/relationships/image" Target="../media/image23.emf"/></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Master" Target="../slideMasters/slideMaster11.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2.jpeg"/><Relationship Id="rId1" Type="http://schemas.openxmlformats.org/officeDocument/2006/relationships/slideMaster" Target="../slideMasters/slideMaster11.xml"/></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3.jpeg"/><Relationship Id="rId1" Type="http://schemas.openxmlformats.org/officeDocument/2006/relationships/slideMaster" Target="../slideMasters/slideMaster11.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5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5.png"/><Relationship Id="rId1" Type="http://schemas.openxmlformats.org/officeDocument/2006/relationships/slideMaster" Target="../slideMasters/slideMaster11.xml"/></Relationships>
</file>

<file path=ppt/slideLayouts/_rels/slideLayout45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4.png"/><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eg"/><Relationship Id="rId1" Type="http://schemas.openxmlformats.org/officeDocument/2006/relationships/slideMaster" Target="../slideMasters/slideMaster11.xml"/><Relationship Id="rId4" Type="http://schemas.openxmlformats.org/officeDocument/2006/relationships/image" Target="../media/image121.png"/></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eg"/><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12.xml"/></Relationships>
</file>

<file path=ppt/slideLayouts/_rels/slideLayout47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Master" Target="../slideMasters/slideMaster12.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Master" Target="../slideMasters/slideMaster12.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Master" Target="../slideMasters/slideMaster12.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37610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0553681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742774"/>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5" y="1418590"/>
            <a:ext cx="9144000" cy="2387600"/>
          </a:xfrm>
        </p:spPr>
        <p:txBody>
          <a:bodyPr anchor="b"/>
          <a:lstStyle>
            <a:lvl1pPr algn="l">
              <a:defRPr sz="7200">
                <a:solidFill>
                  <a:schemeClr val="bg1"/>
                </a:solidFill>
              </a:defRPr>
            </a:lvl1pPr>
          </a:lstStyle>
          <a:p>
            <a:r>
              <a:rPr lang="en-US"/>
              <a:t>XR title</a:t>
            </a:r>
          </a:p>
        </p:txBody>
      </p:sp>
      <p:sp>
        <p:nvSpPr>
          <p:cNvPr id="3" name="Subtitle 2"/>
          <p:cNvSpPr>
            <a:spLocks noGrp="1"/>
          </p:cNvSpPr>
          <p:nvPr>
            <p:ph type="subTitle" idx="1" hasCustomPrompt="1"/>
          </p:nvPr>
        </p:nvSpPr>
        <p:spPr>
          <a:xfrm>
            <a:off x="248865" y="3946525"/>
            <a:ext cx="9144000" cy="1655762"/>
          </a:xfrm>
        </p:spPr>
        <p:txBody>
          <a:bodyPr>
            <a:normAutofit/>
          </a:bodyPr>
          <a:lstStyle>
            <a:lvl1pPr marL="0" indent="0" algn="l">
              <a:buNone/>
              <a:defRPr sz="3200"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Use a title you’d put on a blog post when this work ships, then put the names of PM/EM/Design stakeholders here</a:t>
            </a:r>
          </a:p>
        </p:txBody>
      </p:sp>
    </p:spTree>
    <p:extLst>
      <p:ext uri="{BB962C8B-B14F-4D97-AF65-F5344CB8AC3E}">
        <p14:creationId xmlns:p14="http://schemas.microsoft.com/office/powerpoint/2010/main" val="391866626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Page Summar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B34C5F-5E61-4623-ADED-2C4CF341B4A2}"/>
              </a:ext>
            </a:extLst>
          </p:cNvPr>
          <p:cNvSpPr>
            <a:spLocks noGrp="1"/>
          </p:cNvSpPr>
          <p:nvPr>
            <p:ph type="title" hasCustomPrompt="1"/>
          </p:nvPr>
        </p:nvSpPr>
        <p:spPr/>
        <p:txBody>
          <a:bodyPr/>
          <a:lstStyle>
            <a:lvl1pPr>
              <a:defRPr/>
            </a:lvl1pPr>
          </a:lstStyle>
          <a:p>
            <a:r>
              <a:rPr lang="en-US"/>
              <a:t>XR title (blog post title)</a:t>
            </a:r>
          </a:p>
        </p:txBody>
      </p:sp>
      <p:sp>
        <p:nvSpPr>
          <p:cNvPr id="9" name="Content Placeholder 8">
            <a:extLst>
              <a:ext uri="{FF2B5EF4-FFF2-40B4-BE49-F238E27FC236}">
                <a16:creationId xmlns:a16="http://schemas.microsoft.com/office/drawing/2014/main" id="{A2AE8043-6EEA-4BF9-A856-5C9B94C6619C}"/>
              </a:ext>
            </a:extLst>
          </p:cNvPr>
          <p:cNvSpPr>
            <a:spLocks noGrp="1"/>
          </p:cNvSpPr>
          <p:nvPr>
            <p:ph sz="quarter" idx="13" hasCustomPrompt="1"/>
          </p:nvPr>
        </p:nvSpPr>
        <p:spPr>
          <a:xfrm>
            <a:off x="282019" y="3595834"/>
            <a:ext cx="3684997" cy="2425700"/>
          </a:xfrm>
        </p:spPr>
        <p:txBody>
          <a:bodyPr>
            <a:normAutofit/>
          </a:bodyPr>
          <a:lstStyle>
            <a:lvl1pPr>
              <a:defRPr sz="1800"/>
            </a:lvl1pPr>
          </a:lstStyle>
          <a:p>
            <a:pPr lvl="0"/>
            <a:r>
              <a:rPr lang="en-US"/>
              <a:t>Highlights </a:t>
            </a:r>
          </a:p>
        </p:txBody>
      </p:sp>
      <p:sp>
        <p:nvSpPr>
          <p:cNvPr id="10" name="Content Placeholder 8">
            <a:extLst>
              <a:ext uri="{FF2B5EF4-FFF2-40B4-BE49-F238E27FC236}">
                <a16:creationId xmlns:a16="http://schemas.microsoft.com/office/drawing/2014/main" id="{84669BAD-D60E-4D60-8D01-1E3FFC6495E9}"/>
              </a:ext>
            </a:extLst>
          </p:cNvPr>
          <p:cNvSpPr>
            <a:spLocks noGrp="1"/>
          </p:cNvSpPr>
          <p:nvPr>
            <p:ph sz="quarter" idx="14" hasCustomPrompt="1"/>
          </p:nvPr>
        </p:nvSpPr>
        <p:spPr>
          <a:xfrm>
            <a:off x="4213830" y="3595834"/>
            <a:ext cx="3684997" cy="2425700"/>
          </a:xfrm>
        </p:spPr>
        <p:txBody>
          <a:bodyPr>
            <a:normAutofit/>
          </a:bodyPr>
          <a:lstStyle>
            <a:lvl1pPr>
              <a:defRPr sz="1800"/>
            </a:lvl1pPr>
          </a:lstStyle>
          <a:p>
            <a:pPr lvl="0"/>
            <a:r>
              <a:rPr lang="en-US"/>
              <a:t>Highlights </a:t>
            </a:r>
          </a:p>
        </p:txBody>
      </p:sp>
      <p:sp>
        <p:nvSpPr>
          <p:cNvPr id="11" name="Content Placeholder 8">
            <a:extLst>
              <a:ext uri="{FF2B5EF4-FFF2-40B4-BE49-F238E27FC236}">
                <a16:creationId xmlns:a16="http://schemas.microsoft.com/office/drawing/2014/main" id="{31D3A956-F056-45A0-8103-2CEF79F3C66A}"/>
              </a:ext>
            </a:extLst>
          </p:cNvPr>
          <p:cNvSpPr>
            <a:spLocks noGrp="1"/>
          </p:cNvSpPr>
          <p:nvPr>
            <p:ph sz="quarter" idx="15" hasCustomPrompt="1"/>
          </p:nvPr>
        </p:nvSpPr>
        <p:spPr>
          <a:xfrm>
            <a:off x="8145642" y="3595834"/>
            <a:ext cx="3684997" cy="2425700"/>
          </a:xfrm>
        </p:spPr>
        <p:txBody>
          <a:bodyPr>
            <a:normAutofit/>
          </a:bodyPr>
          <a:lstStyle>
            <a:lvl1pPr>
              <a:defRPr sz="1800"/>
            </a:lvl1pPr>
          </a:lstStyle>
          <a:p>
            <a:pPr lvl="0"/>
            <a:r>
              <a:rPr lang="en-US"/>
              <a:t>Highlights</a:t>
            </a:r>
          </a:p>
        </p:txBody>
      </p:sp>
      <p:sp>
        <p:nvSpPr>
          <p:cNvPr id="12" name="Content Placeholder 8">
            <a:extLst>
              <a:ext uri="{FF2B5EF4-FFF2-40B4-BE49-F238E27FC236}">
                <a16:creationId xmlns:a16="http://schemas.microsoft.com/office/drawing/2014/main" id="{6A6610A0-6C7C-4BF8-A772-1DE062C1B6D6}"/>
              </a:ext>
            </a:extLst>
          </p:cNvPr>
          <p:cNvSpPr>
            <a:spLocks noGrp="1"/>
          </p:cNvSpPr>
          <p:nvPr>
            <p:ph sz="quarter" idx="16" hasCustomPrompt="1"/>
          </p:nvPr>
        </p:nvSpPr>
        <p:spPr>
          <a:xfrm>
            <a:off x="282018" y="6205733"/>
            <a:ext cx="3684997" cy="361851"/>
          </a:xfrm>
        </p:spPr>
        <p:txBody>
          <a:bodyPr>
            <a:normAutofit/>
          </a:bodyPr>
          <a:lstStyle>
            <a:lvl1pPr marL="0" indent="0">
              <a:buNone/>
              <a:defRPr sz="1400" i="1"/>
            </a:lvl1pPr>
          </a:lstStyle>
          <a:p>
            <a:pPr lvl="0"/>
            <a:r>
              <a:rPr lang="en-US"/>
              <a:t>PM Owner:</a:t>
            </a:r>
          </a:p>
        </p:txBody>
      </p:sp>
      <p:sp>
        <p:nvSpPr>
          <p:cNvPr id="13" name="Content Placeholder 8">
            <a:extLst>
              <a:ext uri="{FF2B5EF4-FFF2-40B4-BE49-F238E27FC236}">
                <a16:creationId xmlns:a16="http://schemas.microsoft.com/office/drawing/2014/main" id="{6905F74D-EF93-4FA2-9065-16FA3752B905}"/>
              </a:ext>
            </a:extLst>
          </p:cNvPr>
          <p:cNvSpPr>
            <a:spLocks noGrp="1"/>
          </p:cNvSpPr>
          <p:nvPr>
            <p:ph sz="quarter" idx="17" hasCustomPrompt="1"/>
          </p:nvPr>
        </p:nvSpPr>
        <p:spPr>
          <a:xfrm>
            <a:off x="4213829" y="6205733"/>
            <a:ext cx="3684997" cy="361851"/>
          </a:xfrm>
        </p:spPr>
        <p:txBody>
          <a:bodyPr>
            <a:normAutofit/>
          </a:bodyPr>
          <a:lstStyle>
            <a:lvl1pPr marL="0" indent="0">
              <a:buNone/>
              <a:defRPr sz="1400" i="1"/>
            </a:lvl1pPr>
          </a:lstStyle>
          <a:p>
            <a:pPr lvl="0"/>
            <a:r>
              <a:rPr lang="en-US"/>
              <a:t>Design Owner:</a:t>
            </a:r>
          </a:p>
        </p:txBody>
      </p:sp>
      <p:sp>
        <p:nvSpPr>
          <p:cNvPr id="14" name="Content Placeholder 8">
            <a:extLst>
              <a:ext uri="{FF2B5EF4-FFF2-40B4-BE49-F238E27FC236}">
                <a16:creationId xmlns:a16="http://schemas.microsoft.com/office/drawing/2014/main" id="{B8B0B371-21F7-49CB-B102-C47EE87D92E3}"/>
              </a:ext>
            </a:extLst>
          </p:cNvPr>
          <p:cNvSpPr>
            <a:spLocks noGrp="1"/>
          </p:cNvSpPr>
          <p:nvPr>
            <p:ph sz="quarter" idx="18" hasCustomPrompt="1"/>
          </p:nvPr>
        </p:nvSpPr>
        <p:spPr>
          <a:xfrm>
            <a:off x="8145640" y="6205733"/>
            <a:ext cx="3684997" cy="361851"/>
          </a:xfrm>
        </p:spPr>
        <p:txBody>
          <a:bodyPr>
            <a:normAutofit/>
          </a:bodyPr>
          <a:lstStyle>
            <a:lvl1pPr marL="0" indent="0">
              <a:buNone/>
              <a:defRPr sz="1400" i="1"/>
            </a:lvl1pPr>
          </a:lstStyle>
          <a:p>
            <a:pPr lvl="0"/>
            <a:r>
              <a:rPr lang="en-US"/>
              <a:t>EM Owner:</a:t>
            </a:r>
          </a:p>
        </p:txBody>
      </p:sp>
    </p:spTree>
    <p:extLst>
      <p:ext uri="{BB962C8B-B14F-4D97-AF65-F5344CB8AC3E}">
        <p14:creationId xmlns:p14="http://schemas.microsoft.com/office/powerpoint/2010/main" val="272159258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roblem Summary">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the customer problem we’re solving</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Problem</a:t>
            </a:r>
          </a:p>
        </p:txBody>
      </p:sp>
    </p:spTree>
    <p:extLst>
      <p:ext uri="{BB962C8B-B14F-4D97-AF65-F5344CB8AC3E}">
        <p14:creationId xmlns:p14="http://schemas.microsoft.com/office/powerpoint/2010/main" val="196325284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Problem - Current sta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current state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285750" indent="-285750">
              <a:buFont typeface="Arial" panose="020B0604020202020204" pitchFamily="34" charset="0"/>
              <a:buChar char="•"/>
              <a:defRPr sz="1800"/>
            </a:lvl1pPr>
            <a:lvl2pPr marL="742950" indent="-285750">
              <a:buFont typeface="Arial" panose="020B0604020202020204" pitchFamily="34" charset="0"/>
              <a:buChar char="•"/>
              <a:defRPr/>
            </a:lvl2pPr>
          </a:lstStyle>
          <a:p>
            <a:pPr lvl="0"/>
            <a:r>
              <a:rPr lang="en-US"/>
              <a:t>If this is an experience currently shipped that you’re improving, run us through what it’s like for most users</a:t>
            </a:r>
            <a:br>
              <a:rPr lang="en-US"/>
            </a:br>
            <a:r>
              <a:rPr lang="en-US"/>
              <a:t>If this is a feature we don’t yet have, how do customers solve this or get around it today?</a:t>
            </a:r>
            <a:br>
              <a:rPr lang="en-US"/>
            </a:br>
            <a:r>
              <a:rPr lang="en-US"/>
              <a:t>What are they expecting in other products/systems?</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is our current experience?</a:t>
            </a:r>
          </a:p>
        </p:txBody>
      </p:sp>
    </p:spTree>
    <p:extLst>
      <p:ext uri="{BB962C8B-B14F-4D97-AF65-F5344CB8AC3E}">
        <p14:creationId xmlns:p14="http://schemas.microsoft.com/office/powerpoint/2010/main" val="374288575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Problem - Qual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Qualify the problem (summarize feedback)</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User studies and benchmarks</a:t>
            </a:r>
            <a:br>
              <a:rPr lang="en-US"/>
            </a:br>
            <a:r>
              <a:rPr lang="en-US"/>
              <a:t>Forum/community posts</a:t>
            </a:r>
            <a:br>
              <a:rPr lang="en-US"/>
            </a:br>
            <a:r>
              <a:rPr lang="en-US"/>
              <a:t>Customer success team / tracker</a:t>
            </a:r>
            <a:br>
              <a:rPr lang="en-US"/>
            </a:br>
            <a:r>
              <a:rPr lang="en-US"/>
              <a:t>NPS comments</a:t>
            </a:r>
            <a:br>
              <a:rPr lang="en-US"/>
            </a:br>
            <a:r>
              <a:rPr lang="en-US"/>
              <a:t>Customers you’ve talked to directly</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3817855" cy="369332"/>
          </a:xfrm>
          <a:prstGeom prst="rect">
            <a:avLst/>
          </a:prstGeom>
          <a:noFill/>
        </p:spPr>
        <p:txBody>
          <a:bodyPr wrap="square" rtlCol="0">
            <a:spAutoFit/>
          </a:bodyPr>
          <a:lstStyle/>
          <a:p>
            <a:r>
              <a:rPr lang="en-US" b="1"/>
              <a:t>What are customers telling us?</a:t>
            </a:r>
          </a:p>
        </p:txBody>
      </p:sp>
    </p:spTree>
    <p:extLst>
      <p:ext uri="{BB962C8B-B14F-4D97-AF65-F5344CB8AC3E}">
        <p14:creationId xmlns:p14="http://schemas.microsoft.com/office/powerpoint/2010/main" val="322434359"/>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Problem - Quantif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Quantify the problem (summarize telemetry)</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Product telemetry</a:t>
            </a:r>
            <a:br>
              <a:rPr lang="en-US"/>
            </a:br>
            <a:r>
              <a:rPr lang="en-US"/>
              <a:t>NPS volume / total pain index</a:t>
            </a:r>
            <a:br>
              <a:rPr lang="en-US"/>
            </a:br>
            <a:r>
              <a:rPr lang="en-US"/>
              <a:t>Ideas board votes</a:t>
            </a:r>
            <a:br>
              <a:rPr lang="en-US"/>
            </a:br>
            <a:r>
              <a:rPr lang="en-US"/>
              <a:t># deals blocking</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is the measurable impact?</a:t>
            </a:r>
          </a:p>
        </p:txBody>
      </p:sp>
    </p:spTree>
    <p:extLst>
      <p:ext uri="{BB962C8B-B14F-4D97-AF65-F5344CB8AC3E}">
        <p14:creationId xmlns:p14="http://schemas.microsoft.com/office/powerpoint/2010/main" val="6133947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Problem - Competi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the competition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At minimum, know and share what Salesforce does here</a:t>
            </a:r>
            <a:br>
              <a:rPr lang="en-US"/>
            </a:br>
            <a:r>
              <a:rPr lang="en-US"/>
              <a:t>Look at other direct competitors (Google App Maker, </a:t>
            </a:r>
            <a:r>
              <a:rPr lang="en-US" err="1"/>
              <a:t>Mendix</a:t>
            </a:r>
            <a:r>
              <a:rPr lang="en-US"/>
              <a:t>, </a:t>
            </a:r>
            <a:r>
              <a:rPr lang="en-US" err="1"/>
              <a:t>OutSystems</a:t>
            </a:r>
            <a:r>
              <a:rPr lang="en-US"/>
              <a:t>, </a:t>
            </a:r>
            <a:r>
              <a:rPr lang="en-US" err="1"/>
              <a:t>AppSheet</a:t>
            </a:r>
            <a:r>
              <a:rPr lang="en-US"/>
              <a:t>, etc)</a:t>
            </a:r>
            <a:br>
              <a:rPr lang="en-US"/>
            </a:br>
            <a:r>
              <a:rPr lang="en-US"/>
              <a:t>If appropriate, look at similar concepts in adjacent user experiences. (Office, design software, etc). What do users expect? What patterns should we be inspired by?</a:t>
            </a:r>
          </a:p>
          <a:p>
            <a:pPr lvl="0"/>
            <a:endParaRPr lang="en-US"/>
          </a:p>
          <a:p>
            <a:pPr lvl="0"/>
            <a:endParaRPr lang="en-US"/>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4289195" cy="369332"/>
          </a:xfrm>
          <a:prstGeom prst="rect">
            <a:avLst/>
          </a:prstGeom>
          <a:noFill/>
        </p:spPr>
        <p:txBody>
          <a:bodyPr wrap="square" rtlCol="0">
            <a:spAutoFit/>
          </a:bodyPr>
          <a:lstStyle/>
          <a:p>
            <a:r>
              <a:rPr lang="en-US" b="1"/>
              <a:t>What does the market expect?</a:t>
            </a:r>
          </a:p>
        </p:txBody>
      </p:sp>
    </p:spTree>
    <p:extLst>
      <p:ext uri="{BB962C8B-B14F-4D97-AF65-F5344CB8AC3E}">
        <p14:creationId xmlns:p14="http://schemas.microsoft.com/office/powerpoint/2010/main" val="229107211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Problem - Hypothes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Summarize key hypotheses by persona</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b="1"/>
              <a:t>[Persona]</a:t>
            </a:r>
            <a:r>
              <a:rPr lang="en-US"/>
              <a:t> will </a:t>
            </a:r>
            <a:r>
              <a:rPr lang="en-US" b="1"/>
              <a:t>[achieve goal] </a:t>
            </a:r>
            <a:r>
              <a:rPr lang="en-US"/>
              <a:t>when we </a:t>
            </a:r>
            <a:r>
              <a:rPr lang="en-US" b="1"/>
              <a:t>[solve problem].</a:t>
            </a:r>
            <a:r>
              <a:rPr lang="en-US"/>
              <a:t> We’ll know this if </a:t>
            </a:r>
            <a:r>
              <a:rPr lang="en-US" b="1"/>
              <a:t>[measurable metric trend].</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Who will this help, and how will we know?</a:t>
            </a:r>
          </a:p>
        </p:txBody>
      </p:sp>
    </p:spTree>
    <p:extLst>
      <p:ext uri="{BB962C8B-B14F-4D97-AF65-F5344CB8AC3E}">
        <p14:creationId xmlns:p14="http://schemas.microsoft.com/office/powerpoint/2010/main" val="985791286"/>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Problem - Scenari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 real scenario from a real customer</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Ideally someone you’ve talked to directly</a:t>
            </a:r>
            <a:br>
              <a:rPr lang="en-US"/>
            </a:br>
            <a:r>
              <a:rPr lang="en-US"/>
              <a:t>If not, a concrete scenario you understand deeply from secondary research</a:t>
            </a:r>
            <a:br>
              <a:rPr lang="en-US"/>
            </a:br>
            <a:r>
              <a:rPr lang="en-US"/>
              <a:t>Why is this representative of most users with this issue?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160282" cy="369332"/>
          </a:xfrm>
          <a:prstGeom prst="rect">
            <a:avLst/>
          </a:prstGeom>
          <a:solidFill>
            <a:srgbClr val="C0000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Problem</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42301" y="280974"/>
            <a:ext cx="5118755" cy="369332"/>
          </a:xfrm>
          <a:prstGeom prst="rect">
            <a:avLst/>
          </a:prstGeom>
          <a:noFill/>
        </p:spPr>
        <p:txBody>
          <a:bodyPr wrap="square" rtlCol="0">
            <a:spAutoFit/>
          </a:bodyPr>
          <a:lstStyle/>
          <a:p>
            <a:r>
              <a:rPr lang="en-US" b="1"/>
              <a:t>What’s the canonical customer scenario?</a:t>
            </a:r>
          </a:p>
        </p:txBody>
      </p:sp>
    </p:spTree>
    <p:extLst>
      <p:ext uri="{BB962C8B-B14F-4D97-AF65-F5344CB8AC3E}">
        <p14:creationId xmlns:p14="http://schemas.microsoft.com/office/powerpoint/2010/main" val="334351215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Proposal Summary">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specific, concise summary of proposed changes to the experience</a:t>
            </a:r>
          </a:p>
        </p:txBody>
      </p:sp>
      <p:sp>
        <p:nvSpPr>
          <p:cNvPr id="4" name="TextBox 3">
            <a:extLst>
              <a:ext uri="{FF2B5EF4-FFF2-40B4-BE49-F238E27FC236}">
                <a16:creationId xmlns:a16="http://schemas.microsoft.com/office/drawing/2014/main" id="{8747CB3C-C93C-4EA3-A8DA-74EB5CB1FFF7}"/>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Proposal</a:t>
            </a:r>
          </a:p>
        </p:txBody>
      </p:sp>
    </p:spTree>
    <p:extLst>
      <p:ext uri="{BB962C8B-B14F-4D97-AF65-F5344CB8AC3E}">
        <p14:creationId xmlns:p14="http://schemas.microsoft.com/office/powerpoint/2010/main" val="171275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4CCBED"/>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56087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Proposal - Storybo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Storyboard your proposed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NOT screen by screen, but step by step from a user perspective</a:t>
            </a:r>
            <a:br>
              <a:rPr lang="en-US"/>
            </a:br>
            <a:r>
              <a:rPr lang="en-US"/>
              <a:t>Summarize who is involved in the scenario and the way THEY think about they journey</a:t>
            </a:r>
            <a:br>
              <a:rPr lang="en-US"/>
            </a:br>
            <a:r>
              <a:rPr lang="en-US"/>
              <a:t>Draw it on a single slide</a:t>
            </a:r>
            <a:br>
              <a:rPr lang="en-US"/>
            </a:br>
            <a:r>
              <a:rPr lang="en-US"/>
              <a:t>Use your canonical example scenario(s) – BE SPECIFIC</a:t>
            </a:r>
            <a:br>
              <a:rPr lang="en-US"/>
            </a:br>
            <a:r>
              <a:rPr lang="en-US"/>
              <a:t>Call out common variants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How should the experience work overall?</a:t>
            </a:r>
          </a:p>
        </p:txBody>
      </p:sp>
    </p:spTree>
    <p:extLst>
      <p:ext uri="{BB962C8B-B14F-4D97-AF65-F5344CB8AC3E}">
        <p14:creationId xmlns:p14="http://schemas.microsoft.com/office/powerpoint/2010/main" val="334827940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Show clickthrough details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Include as little detail as necessary to make a good decision. Sometimes that’s a lot.</a:t>
            </a:r>
            <a:br>
              <a:rPr lang="en-US"/>
            </a:br>
            <a:r>
              <a:rPr lang="en-US"/>
              <a:t>If this is a net new pattern or experience, higher fidelity explorations are often important</a:t>
            </a:r>
            <a:br>
              <a:rPr lang="en-US"/>
            </a:br>
            <a:r>
              <a:rPr lang="en-US"/>
              <a:t>If this is an iteration on an existing pattern, lower fidelity wireframes can often be sufficient</a:t>
            </a:r>
            <a:br>
              <a:rPr lang="en-US"/>
            </a:br>
            <a:r>
              <a:rPr lang="en-US"/>
              <a:t>Make sure others can easily understand and share your vision for exactly what the change will look like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Step-by-step experience</a:t>
            </a:r>
          </a:p>
        </p:txBody>
      </p:sp>
    </p:spTree>
    <p:extLst>
      <p:ext uri="{BB962C8B-B14F-4D97-AF65-F5344CB8AC3E}">
        <p14:creationId xmlns:p14="http://schemas.microsoft.com/office/powerpoint/2010/main" val="215988096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Proposal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Are you introducing a new pattern?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any new patterns or components that are being introduced</a:t>
            </a:r>
          </a:p>
          <a:p>
            <a:pPr lvl="0"/>
            <a:r>
              <a:rPr lang="en-US"/>
              <a:t>Justify the cost of building a new component vs using an existing Fabric or BAF component</a:t>
            </a:r>
          </a:p>
          <a:p>
            <a:pPr lvl="0"/>
            <a:r>
              <a:rPr lang="en-US"/>
              <a:t>Enumerate the base components that it’s built with</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New patterns</a:t>
            </a:r>
          </a:p>
        </p:txBody>
      </p:sp>
    </p:spTree>
    <p:extLst>
      <p:ext uri="{BB962C8B-B14F-4D97-AF65-F5344CB8AC3E}">
        <p14:creationId xmlns:p14="http://schemas.microsoft.com/office/powerpoint/2010/main" val="37615325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Proposal - Unhappy Path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handle common failure modes?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Where are users most likely to get stuck?</a:t>
            </a:r>
            <a:br>
              <a:rPr lang="en-US"/>
            </a:br>
            <a:r>
              <a:rPr lang="en-US"/>
              <a:t>What will the experience look like when they do?</a:t>
            </a:r>
            <a:br>
              <a:rPr lang="en-US"/>
            </a:br>
            <a:r>
              <a:rPr lang="en-US"/>
              <a:t>When will we throw error messages, how actionable will they be?</a:t>
            </a:r>
            <a:br>
              <a:rPr lang="en-US"/>
            </a:br>
            <a:r>
              <a:rPr lang="en-US"/>
              <a:t>How will we help people avoid these issues in the first place?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Unhappy paths</a:t>
            </a:r>
          </a:p>
        </p:txBody>
      </p:sp>
    </p:spTree>
    <p:extLst>
      <p:ext uri="{BB962C8B-B14F-4D97-AF65-F5344CB8AC3E}">
        <p14:creationId xmlns:p14="http://schemas.microsoft.com/office/powerpoint/2010/main" val="185765938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Proposal - Feedbac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have you vetted this proposal?</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makes us confident this will address the key user challenges you called out in the previous section?</a:t>
            </a:r>
            <a:br>
              <a:rPr lang="en-US"/>
            </a:br>
            <a:r>
              <a:rPr lang="en-US"/>
              <a:t>What input do we have from internal stakeholders (community team, customer success)?</a:t>
            </a:r>
            <a:br>
              <a:rPr lang="en-US"/>
            </a:br>
            <a:r>
              <a:rPr lang="en-US"/>
              <a:t>Have we shared with champions or MVPs?</a:t>
            </a:r>
            <a:br>
              <a:rPr lang="en-US"/>
            </a:br>
            <a:r>
              <a:rPr lang="en-US"/>
              <a:t>Did we do a user study on the proposed design? What other research do we have?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Feedback</a:t>
            </a:r>
          </a:p>
        </p:txBody>
      </p:sp>
    </p:spTree>
    <p:extLst>
      <p:ext uri="{BB962C8B-B14F-4D97-AF65-F5344CB8AC3E}">
        <p14:creationId xmlns:p14="http://schemas.microsoft.com/office/powerpoint/2010/main" val="19645141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Proposal - Test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app will you build to test this experience?</a:t>
            </a:r>
          </a:p>
        </p:txBody>
      </p:sp>
      <p:sp>
        <p:nvSpPr>
          <p:cNvPr id="3" name="Content Placeholder 2"/>
          <p:cNvSpPr>
            <a:spLocks noGrp="1"/>
          </p:cNvSpPr>
          <p:nvPr>
            <p:ph idx="1" hasCustomPrompt="1"/>
          </p:nvPr>
        </p:nvSpPr>
        <p:spPr>
          <a:xfrm>
            <a:off x="282019" y="1630837"/>
            <a:ext cx="11548620" cy="4546126"/>
          </a:xfrm>
        </p:spPr>
        <p:txBody>
          <a:bodyPr>
            <a:normAutofit/>
          </a:bodyPr>
          <a:lstStyle>
            <a:lvl1pPr marL="0" indent="0">
              <a:buNone/>
              <a:defRPr sz="1800"/>
            </a:lvl1pPr>
          </a:lstStyle>
          <a:p>
            <a:pPr lvl="0"/>
            <a:r>
              <a:rPr lang="en-US"/>
              <a:t>Which app will the PM and EM build when this feature is implemented before it ships?</a:t>
            </a:r>
          </a:p>
          <a:p>
            <a:pPr lvl="0"/>
            <a:r>
              <a:rPr lang="en-US"/>
              <a:t>What scenario will the app focus on?</a:t>
            </a:r>
          </a:p>
          <a:p>
            <a:pPr lvl="0"/>
            <a:r>
              <a:rPr lang="en-US"/>
              <a:t>What features will this app use?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0" y="280974"/>
            <a:ext cx="1207415" cy="369332"/>
          </a:xfrm>
          <a:prstGeom prst="rect">
            <a:avLst/>
          </a:prstGeom>
          <a:solidFill>
            <a:srgbClr val="00B05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Proposal</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489435" y="280974"/>
            <a:ext cx="5118755" cy="369332"/>
          </a:xfrm>
          <a:prstGeom prst="rect">
            <a:avLst/>
          </a:prstGeom>
          <a:noFill/>
        </p:spPr>
        <p:txBody>
          <a:bodyPr wrap="square" rtlCol="0">
            <a:spAutoFit/>
          </a:bodyPr>
          <a:lstStyle/>
          <a:p>
            <a:r>
              <a:rPr lang="en-US" b="1"/>
              <a:t>Testing App</a:t>
            </a:r>
          </a:p>
        </p:txBody>
      </p:sp>
    </p:spTree>
    <p:extLst>
      <p:ext uri="{BB962C8B-B14F-4D97-AF65-F5344CB8AC3E}">
        <p14:creationId xmlns:p14="http://schemas.microsoft.com/office/powerpoint/2010/main" val="8690281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lan Summary">
    <p:bg>
      <p:bgPr>
        <a:solidFill>
          <a:srgbClr val="0D98F7"/>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374385" cy="5411580"/>
          </a:xfrm>
        </p:spPr>
        <p:txBody>
          <a:bodyPr anchor="t">
            <a:normAutofit/>
          </a:bodyPr>
          <a:lstStyle>
            <a:lvl1pPr algn="l">
              <a:defRPr sz="7200" i="0">
                <a:solidFill>
                  <a:schemeClr val="bg1"/>
                </a:solidFill>
              </a:defRPr>
            </a:lvl1pPr>
          </a:lstStyle>
          <a:p>
            <a:r>
              <a:rPr lang="en-US"/>
              <a:t>A specific, concise summary of who will do the work and what it will take</a:t>
            </a:r>
          </a:p>
        </p:txBody>
      </p:sp>
      <p:sp>
        <p:nvSpPr>
          <p:cNvPr id="4" name="TextBox 3">
            <a:extLst>
              <a:ext uri="{FF2B5EF4-FFF2-40B4-BE49-F238E27FC236}">
                <a16:creationId xmlns:a16="http://schemas.microsoft.com/office/drawing/2014/main" id="{E9D3E0AE-6096-4158-8538-3C56BF79E44E}"/>
              </a:ext>
            </a:extLst>
          </p:cNvPr>
          <p:cNvSpPr txBox="1"/>
          <p:nvPr userDrawn="1"/>
        </p:nvSpPr>
        <p:spPr>
          <a:xfrm>
            <a:off x="248864" y="280974"/>
            <a:ext cx="2400068" cy="584775"/>
          </a:xfrm>
          <a:prstGeom prst="rect">
            <a:avLst/>
          </a:prstGeom>
          <a:noFill/>
        </p:spPr>
        <p:txBody>
          <a:bodyPr wrap="square" rtlCol="0">
            <a:spAutoFit/>
          </a:bodyPr>
          <a:lstStyle/>
          <a:p>
            <a:r>
              <a:rPr lang="en-US" sz="3200">
                <a:solidFill>
                  <a:schemeClr val="bg1"/>
                </a:solidFill>
                <a:latin typeface="Segoe UI Black" panose="020B0A02040204020203" pitchFamily="34" charset="0"/>
                <a:ea typeface="Segoe UI Black" panose="020B0A02040204020203" pitchFamily="34" charset="0"/>
              </a:rPr>
              <a:t>Plan</a:t>
            </a:r>
          </a:p>
        </p:txBody>
      </p:sp>
    </p:spTree>
    <p:extLst>
      <p:ext uri="{BB962C8B-B14F-4D97-AF65-F5344CB8AC3E}">
        <p14:creationId xmlns:p14="http://schemas.microsoft.com/office/powerpoint/2010/main" val="3186133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Plan - Stack R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In what order will you pursue this?</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Break your proposal into individual chunks of work/benefit</a:t>
            </a:r>
            <a:br>
              <a:rPr lang="en-US"/>
            </a:br>
            <a:r>
              <a:rPr lang="en-US"/>
              <a:t>Stack them top to bottom from a priority / order of operations proposal</a:t>
            </a:r>
            <a:br>
              <a:rPr lang="en-US"/>
            </a:br>
            <a:r>
              <a:rPr lang="en-US"/>
              <a:t>Show where your ship moments are</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Stack-ranked priorities</a:t>
            </a:r>
          </a:p>
        </p:txBody>
      </p:sp>
    </p:spTree>
    <p:extLst>
      <p:ext uri="{BB962C8B-B14F-4D97-AF65-F5344CB8AC3E}">
        <p14:creationId xmlns:p14="http://schemas.microsoft.com/office/powerpoint/2010/main" val="63380028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Plan - Co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 will it take to roll out?</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Estimate the cost of each work item. Work with each owning team’s EM.</a:t>
            </a:r>
            <a:br>
              <a:rPr lang="en-US"/>
            </a:br>
            <a:r>
              <a:rPr lang="en-US"/>
              <a:t>Call out dependencies on other teams, make sure they are aware and have </a:t>
            </a:r>
            <a:r>
              <a:rPr lang="en-US" err="1"/>
              <a:t>ack’d</a:t>
            </a:r>
            <a:br>
              <a:rPr lang="en-US"/>
            </a:br>
            <a:r>
              <a:rPr lang="en-US"/>
              <a:t>Suggest target release dates for each ship moment</a:t>
            </a:r>
            <a:br>
              <a:rPr lang="en-US"/>
            </a:br>
            <a:r>
              <a:rPr lang="en-US"/>
              <a:t>Make sure you’re planning to be as incremental as possible</a:t>
            </a:r>
            <a:br>
              <a:rPr lang="en-US"/>
            </a:br>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Cost and timeline</a:t>
            </a:r>
          </a:p>
        </p:txBody>
      </p:sp>
    </p:spTree>
    <p:extLst>
      <p:ext uri="{BB962C8B-B14F-4D97-AF65-F5344CB8AC3E}">
        <p14:creationId xmlns:p14="http://schemas.microsoft.com/office/powerpoint/2010/main" val="74725869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Plan - Ro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release?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What is the breaking change risk? </a:t>
            </a:r>
            <a:br>
              <a:rPr lang="en-US"/>
            </a:br>
            <a:r>
              <a:rPr lang="en-US"/>
              <a:t>Will we first launch as Experimental, Preview, GA? </a:t>
            </a:r>
            <a:br>
              <a:rPr lang="en-US"/>
            </a:br>
            <a:r>
              <a:rPr lang="en-US"/>
              <a:t>How will we know when to move to the next stage?</a:t>
            </a:r>
            <a:br>
              <a:rPr lang="en-US"/>
            </a:br>
            <a:r>
              <a:rPr lang="en-US"/>
              <a:t>What documentation will we need to create or edit?</a:t>
            </a:r>
            <a:br>
              <a:rPr lang="en-US"/>
            </a:br>
            <a:r>
              <a:rPr lang="en-US"/>
              <a:t>Who will own the release blog?</a:t>
            </a:r>
            <a:br>
              <a:rPr lang="en-US"/>
            </a:br>
            <a:r>
              <a:rPr lang="en-US"/>
              <a:t>Is there any additional in-product communication we should do as this rolls out?</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Rollout Approach</a:t>
            </a:r>
          </a:p>
        </p:txBody>
      </p:sp>
    </p:spTree>
    <p:extLst>
      <p:ext uri="{BB962C8B-B14F-4D97-AF65-F5344CB8AC3E}">
        <p14:creationId xmlns:p14="http://schemas.microsoft.com/office/powerpoint/2010/main" val="32214938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537534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we know it’s working?</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Fill in the scenarios you’ll measure and report on in weekly/monthly service reviews related to this work. </a:t>
            </a:r>
            <a:br>
              <a:rPr lang="en-US"/>
            </a:br>
            <a:r>
              <a:rPr lang="en-US"/>
              <a:t>Make sure to choose scenarios that are truly the key user-facing scenarios</a:t>
            </a:r>
            <a:br>
              <a:rPr lang="en-US"/>
            </a:br>
            <a:r>
              <a:rPr lang="en-US"/>
              <a:t>Make sure to account for the work to measure this telemetry in your execution estimates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SLA (Perf and Reliability Goals)</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68317943"/>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Measurable user scenario</a:t>
                      </a:r>
                    </a:p>
                  </a:txBody>
                  <a:tcPr/>
                </a:tc>
                <a:tc>
                  <a:txBody>
                    <a:bodyPr/>
                    <a:lstStyle/>
                    <a:p>
                      <a:r>
                        <a:rPr lang="en-US" sz="1400"/>
                        <a:t>P95 Latency Goal</a:t>
                      </a:r>
                    </a:p>
                  </a:txBody>
                  <a:tcPr/>
                </a:tc>
                <a:tc>
                  <a:txBody>
                    <a:bodyPr/>
                    <a:lstStyle/>
                    <a:p>
                      <a:r>
                        <a:rPr lang="en-US" sz="1400"/>
                        <a:t>Availability Goal</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r>
                        <a:rPr lang="en-US" sz="1400"/>
                        <a:t>99.9%</a:t>
                      </a:r>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218540112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Plan - SL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How will it be tested?</a:t>
            </a:r>
          </a:p>
        </p:txBody>
      </p:sp>
      <p:sp>
        <p:nvSpPr>
          <p:cNvPr id="3" name="Content Placeholder 2"/>
          <p:cNvSpPr>
            <a:spLocks noGrp="1"/>
          </p:cNvSpPr>
          <p:nvPr>
            <p:ph idx="1" hasCustomPrompt="1"/>
          </p:nvPr>
        </p:nvSpPr>
        <p:spPr>
          <a:xfrm>
            <a:off x="282019" y="4302761"/>
            <a:ext cx="11548620" cy="1874202"/>
          </a:xfrm>
        </p:spPr>
        <p:txBody>
          <a:bodyPr>
            <a:normAutofit/>
          </a:bodyPr>
          <a:lstStyle>
            <a:lvl1pPr>
              <a:defRPr sz="1800"/>
            </a:lvl1pPr>
          </a:lstStyle>
          <a:p>
            <a:pPr lvl="0"/>
            <a:r>
              <a:rPr lang="en-US"/>
              <a:t>Comments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Testing</a:t>
            </a:r>
          </a:p>
        </p:txBody>
      </p:sp>
      <p:graphicFrame>
        <p:nvGraphicFramePr>
          <p:cNvPr id="16" name="Table 15">
            <a:extLst>
              <a:ext uri="{FF2B5EF4-FFF2-40B4-BE49-F238E27FC236}">
                <a16:creationId xmlns:a16="http://schemas.microsoft.com/office/drawing/2014/main" id="{38E1CFBA-DFEB-4728-914D-3BAD4CB30C1E}"/>
              </a:ext>
            </a:extLst>
          </p:cNvPr>
          <p:cNvGraphicFramePr>
            <a:graphicFrameLocks noGrp="1"/>
          </p:cNvGraphicFramePr>
          <p:nvPr userDrawn="1">
            <p:extLst>
              <p:ext uri="{D42A27DB-BD31-4B8C-83A1-F6EECF244321}">
                <p14:modId xmlns:p14="http://schemas.microsoft.com/office/powerpoint/2010/main" val="3444453072"/>
              </p:ext>
            </p:extLst>
          </p:nvPr>
        </p:nvGraphicFramePr>
        <p:xfrm>
          <a:off x="282018" y="1630838"/>
          <a:ext cx="11462941" cy="2424468"/>
        </p:xfrm>
        <a:graphic>
          <a:graphicData uri="http://schemas.openxmlformats.org/drawingml/2006/table">
            <a:tbl>
              <a:tblPr firstRow="1" bandRow="1">
                <a:tableStyleId>{5C22544A-7EE6-4342-B048-85BDC9FD1C3A}</a:tableStyleId>
              </a:tblPr>
              <a:tblGrid>
                <a:gridCol w="7180502">
                  <a:extLst>
                    <a:ext uri="{9D8B030D-6E8A-4147-A177-3AD203B41FA5}">
                      <a16:colId xmlns:a16="http://schemas.microsoft.com/office/drawing/2014/main" val="1224649074"/>
                    </a:ext>
                  </a:extLst>
                </a:gridCol>
                <a:gridCol w="2235200">
                  <a:extLst>
                    <a:ext uri="{9D8B030D-6E8A-4147-A177-3AD203B41FA5}">
                      <a16:colId xmlns:a16="http://schemas.microsoft.com/office/drawing/2014/main" val="971429097"/>
                    </a:ext>
                  </a:extLst>
                </a:gridCol>
                <a:gridCol w="2047239">
                  <a:extLst>
                    <a:ext uri="{9D8B030D-6E8A-4147-A177-3AD203B41FA5}">
                      <a16:colId xmlns:a16="http://schemas.microsoft.com/office/drawing/2014/main" val="2664075263"/>
                    </a:ext>
                  </a:extLst>
                </a:gridCol>
              </a:tblGrid>
              <a:tr h="333738">
                <a:tc>
                  <a:txBody>
                    <a:bodyPr/>
                    <a:lstStyle/>
                    <a:p>
                      <a:r>
                        <a:rPr lang="en-US" sz="1400"/>
                        <a:t>Scenario\Feature to be tested</a:t>
                      </a:r>
                    </a:p>
                  </a:txBody>
                  <a:tcPr/>
                </a:tc>
                <a:tc>
                  <a:txBody>
                    <a:bodyPr/>
                    <a:lstStyle/>
                    <a:p>
                      <a:r>
                        <a:rPr lang="en-US" sz="1400"/>
                        <a:t>Type</a:t>
                      </a:r>
                    </a:p>
                  </a:txBody>
                  <a:tcPr/>
                </a:tc>
                <a:tc>
                  <a:txBody>
                    <a:bodyPr/>
                    <a:lstStyle/>
                    <a:p>
                      <a:r>
                        <a:rPr lang="en-US" sz="1400"/>
                        <a:t>How</a:t>
                      </a:r>
                    </a:p>
                  </a:txBody>
                  <a:tcPr/>
                </a:tc>
                <a:extLst>
                  <a:ext uri="{0D108BD9-81ED-4DB2-BD59-A6C34878D82A}">
                    <a16:rowId xmlns:a16="http://schemas.microsoft.com/office/drawing/2014/main" val="1352816748"/>
                  </a:ext>
                </a:extLst>
              </a:tr>
              <a:tr h="696910">
                <a:tc>
                  <a:txBody>
                    <a:bodyPr/>
                    <a:lstStyle/>
                    <a:p>
                      <a:endParaRPr lang="en-US" sz="1400"/>
                    </a:p>
                  </a:txBody>
                  <a:tcPr/>
                </a:tc>
                <a:tc>
                  <a:txBody>
                    <a:bodyPr/>
                    <a:lstStyle/>
                    <a:p>
                      <a:r>
                        <a:rPr lang="en-US" sz="1400"/>
                        <a:t>Unit\Integrated\</a:t>
                      </a:r>
                      <a:r>
                        <a:rPr lang="en-US" sz="1400" err="1"/>
                        <a:t>etc</a:t>
                      </a:r>
                      <a:endParaRPr lang="en-US" sz="1400"/>
                    </a:p>
                  </a:txBody>
                  <a:tcPr/>
                </a:tc>
                <a:tc>
                  <a:txBody>
                    <a:bodyPr/>
                    <a:lstStyle/>
                    <a:p>
                      <a:r>
                        <a:rPr lang="en-US" sz="1400"/>
                        <a:t>Manual\Offshore\Automated</a:t>
                      </a:r>
                    </a:p>
                  </a:txBody>
                  <a:tcPr/>
                </a:tc>
                <a:extLst>
                  <a:ext uri="{0D108BD9-81ED-4DB2-BD59-A6C34878D82A}">
                    <a16:rowId xmlns:a16="http://schemas.microsoft.com/office/drawing/2014/main" val="631015034"/>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455519210"/>
                  </a:ext>
                </a:extLst>
              </a:tr>
              <a:tr h="696910">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518900823"/>
                  </a:ext>
                </a:extLst>
              </a:tr>
            </a:tbl>
          </a:graphicData>
        </a:graphic>
      </p:graphicFrame>
    </p:spTree>
    <p:extLst>
      <p:ext uri="{BB962C8B-B14F-4D97-AF65-F5344CB8AC3E}">
        <p14:creationId xmlns:p14="http://schemas.microsoft.com/office/powerpoint/2010/main" val="360207851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Plan - Risk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What’s risky about this? How will we mitigate?</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Call out the key risks and unknowns at this point in planning – and more importantly, what will we do to mitigate these risks?</a:t>
            </a:r>
            <a:br>
              <a:rPr lang="en-US"/>
            </a:br>
            <a:r>
              <a:rPr lang="en-US"/>
              <a:t>If we have risks related to partner team dependencies, is it possible to co-develop?</a:t>
            </a:r>
            <a:br>
              <a:rPr lang="en-US"/>
            </a:br>
            <a:r>
              <a:rPr lang="en-US"/>
              <a:t>If we have risks related to implementation design, will we be prototyping?</a:t>
            </a:r>
            <a:br>
              <a:rPr lang="en-US"/>
            </a:br>
            <a:r>
              <a:rPr lang="en-US"/>
              <a:t>If we have risks related to UX, what additional studies or explorations will we take on?</a:t>
            </a:r>
            <a:br>
              <a:rPr lang="en-US"/>
            </a:br>
            <a:r>
              <a:rPr lang="en-US"/>
              <a:t>Etc.</a:t>
            </a:r>
          </a:p>
          <a:p>
            <a:pPr lvl="0"/>
            <a:endParaRPr lang="en-US"/>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745502" cy="369332"/>
          </a:xfrm>
          <a:prstGeom prst="rect">
            <a:avLst/>
          </a:prstGeom>
          <a:solidFill>
            <a:srgbClr val="00B0F0"/>
          </a:solidFill>
        </p:spPr>
        <p:txBody>
          <a:bodyPr wrap="square" rtlCol="0">
            <a:spAutoFit/>
          </a:bodyPr>
          <a:lstStyle/>
          <a:p>
            <a:r>
              <a:rPr lang="en-US" sz="1800">
                <a:solidFill>
                  <a:schemeClr val="bg1"/>
                </a:solidFill>
                <a:latin typeface="Segoe UI Black" panose="020B0A02040204020203" pitchFamily="34" charset="0"/>
                <a:ea typeface="Segoe UI Black" panose="020B0A02040204020203" pitchFamily="34" charset="0"/>
              </a:rPr>
              <a:t>Plan</a:t>
            </a:r>
          </a:p>
        </p:txBody>
      </p:sp>
      <p:sp>
        <p:nvSpPr>
          <p:cNvPr id="8" name="TextBox 7">
            <a:extLst>
              <a:ext uri="{FF2B5EF4-FFF2-40B4-BE49-F238E27FC236}">
                <a16:creationId xmlns:a16="http://schemas.microsoft.com/office/drawing/2014/main" id="{61B94076-28FD-4482-A2C0-A410286BCD06}"/>
              </a:ext>
            </a:extLst>
          </p:cNvPr>
          <p:cNvSpPr txBox="1"/>
          <p:nvPr userDrawn="1"/>
        </p:nvSpPr>
        <p:spPr>
          <a:xfrm>
            <a:off x="1027523" y="280974"/>
            <a:ext cx="5118755" cy="369332"/>
          </a:xfrm>
          <a:prstGeom prst="rect">
            <a:avLst/>
          </a:prstGeom>
          <a:noFill/>
        </p:spPr>
        <p:txBody>
          <a:bodyPr wrap="square" rtlCol="0">
            <a:spAutoFit/>
          </a:bodyPr>
          <a:lstStyle/>
          <a:p>
            <a:r>
              <a:rPr lang="en-US" b="1"/>
              <a:t>Risks and mitigation</a:t>
            </a:r>
          </a:p>
        </p:txBody>
      </p:sp>
    </p:spTree>
    <p:extLst>
      <p:ext uri="{BB962C8B-B14F-4D97-AF65-F5344CB8AC3E}">
        <p14:creationId xmlns:p14="http://schemas.microsoft.com/office/powerpoint/2010/main" val="247712813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Accessibility Summary">
    <p:bg>
      <p:bgPr>
        <a:solidFill>
          <a:schemeClr val="accent2">
            <a:lumMod val="75000"/>
          </a:schemeClr>
        </a:solidFill>
        <a:effectLst/>
      </p:bgPr>
    </p:bg>
    <p:spTree>
      <p:nvGrpSpPr>
        <p:cNvPr id="1" name=""/>
        <p:cNvGrpSpPr/>
        <p:nvPr/>
      </p:nvGrpSpPr>
      <p:grpSpPr>
        <a:xfrm>
          <a:off x="0" y="0"/>
          <a:ext cx="0" cy="0"/>
          <a:chOff x="0" y="0"/>
          <a:chExt cx="0" cy="0"/>
        </a:xfrm>
      </p:grpSpPr>
      <p:sp>
        <p:nvSpPr>
          <p:cNvPr id="12" name="Subtitle 2"/>
          <p:cNvSpPr>
            <a:spLocks noGrp="1"/>
          </p:cNvSpPr>
          <p:nvPr>
            <p:ph type="subTitle" idx="1" hasCustomPrompt="1"/>
          </p:nvPr>
        </p:nvSpPr>
        <p:spPr>
          <a:xfrm>
            <a:off x="248865" y="3503465"/>
            <a:ext cx="9144000" cy="1655762"/>
          </a:xfrm>
        </p:spPr>
        <p:txBody>
          <a:bodyPr>
            <a:normAutofit/>
          </a:bodyPr>
          <a:lstStyle>
            <a:lvl1pPr marL="0" indent="0" algn="l">
              <a:buNone/>
              <a:defRPr sz="2400" b="1" i="1">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Details in this section can be finalized after XR if UI is not final, but accessibility is a requirement for all shipping features</a:t>
            </a:r>
          </a:p>
        </p:txBody>
      </p:sp>
      <p:sp>
        <p:nvSpPr>
          <p:cNvPr id="2" name="Rectangle 1">
            <a:extLst>
              <a:ext uri="{FF2B5EF4-FFF2-40B4-BE49-F238E27FC236}">
                <a16:creationId xmlns:a16="http://schemas.microsoft.com/office/drawing/2014/main" id="{3BE76F0C-8634-4548-BBCD-CB2E638C7EFA}"/>
              </a:ext>
            </a:extLst>
          </p:cNvPr>
          <p:cNvSpPr/>
          <p:nvPr userDrawn="1"/>
        </p:nvSpPr>
        <p:spPr>
          <a:xfrm>
            <a:off x="248865" y="2468415"/>
            <a:ext cx="6168420" cy="830997"/>
          </a:xfrm>
          <a:prstGeom prst="rect">
            <a:avLst/>
          </a:prstGeom>
        </p:spPr>
        <p:txBody>
          <a:bodyPr wrap="none">
            <a:spAutoFit/>
          </a:bodyPr>
          <a:lstStyle/>
          <a:p>
            <a:r>
              <a:rPr lang="en-US" sz="4800">
                <a:solidFill>
                  <a:schemeClr val="bg1"/>
                </a:solidFill>
              </a:rPr>
              <a:t>Accessibility approach</a:t>
            </a:r>
          </a:p>
        </p:txBody>
      </p:sp>
    </p:spTree>
    <p:extLst>
      <p:ext uri="{BB962C8B-B14F-4D97-AF65-F5344CB8AC3E}">
        <p14:creationId xmlns:p14="http://schemas.microsoft.com/office/powerpoint/2010/main" val="108447445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49B8F35-3D3F-4E9A-9017-C18E91A57ECA}"/>
              </a:ext>
            </a:extLst>
          </p:cNvPr>
          <p:cNvSpPr/>
          <p:nvPr userDrawn="1"/>
        </p:nvSpPr>
        <p:spPr>
          <a:xfrm>
            <a:off x="0" y="0"/>
            <a:ext cx="12192000" cy="7990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364" rtl="0" eaLnBrk="1" fontAlgn="auto" latinLnBrk="0" hangingPunct="1">
              <a:lnSpc>
                <a:spcPct val="100000"/>
              </a:lnSpc>
              <a:spcBef>
                <a:spcPts val="0"/>
              </a:spcBef>
              <a:spcAft>
                <a:spcPts val="0"/>
              </a:spcAft>
              <a:buClrTx/>
              <a:buSzTx/>
              <a:buFontTx/>
              <a:buNone/>
              <a:tabLst/>
              <a:defRPr/>
            </a:pPr>
            <a:endParaRPr kumimoji="0" lang="en-US" sz="2400" b="0" i="0" u="none" strike="noStrike" kern="1200" cap="all" spc="0" normalizeH="0" baseline="0" noProof="0">
              <a:ln>
                <a:noFill/>
              </a:ln>
              <a:solidFill>
                <a:prstClr val="black">
                  <a:lumMod val="75000"/>
                  <a:lumOff val="25000"/>
                </a:prstClr>
              </a:solidFill>
              <a:effectLst/>
              <a:uLnTx/>
              <a:uFillTx/>
              <a:latin typeface="Segoe UI Semibold" panose="020B0702040204020203" pitchFamily="34" charset="0"/>
              <a:ea typeface="+mn-ea"/>
              <a:cs typeface="Segoe UI Semibold" panose="020B0702040204020203" pitchFamily="34" charset="0"/>
            </a:endParaRPr>
          </a:p>
        </p:txBody>
      </p:sp>
      <p:sp>
        <p:nvSpPr>
          <p:cNvPr id="3" name="Date Placeholder 2"/>
          <p:cNvSpPr>
            <a:spLocks noGrp="1"/>
          </p:cNvSpPr>
          <p:nvPr>
            <p:ph type="dt" sz="half" idx="10"/>
          </p:nvPr>
        </p:nvSpPr>
        <p:spPr/>
        <p:txBody>
          <a:bodyPr/>
          <a:lstStyle/>
          <a:p>
            <a:fld id="{E9440413-0B98-49EB-BF5C-28CE238C7A67}" type="datetimeFigureOut">
              <a:rPr lang="en-US" smtClean="0"/>
              <a:t>12/11/2023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66B1AB-D126-4D87-ADCE-CBA505A35670}" type="slidenum">
              <a:rPr lang="en-US" smtClean="0"/>
              <a:t>‹#›</a:t>
            </a:fld>
            <a:endParaRPr lang="en-US"/>
          </a:p>
        </p:txBody>
      </p:sp>
      <p:sp>
        <p:nvSpPr>
          <p:cNvPr id="7" name="Title 1">
            <a:extLst>
              <a:ext uri="{FF2B5EF4-FFF2-40B4-BE49-F238E27FC236}">
                <a16:creationId xmlns:a16="http://schemas.microsoft.com/office/drawing/2014/main" id="{647FC181-CFC5-4E15-B3BA-C306304CB8AA}"/>
              </a:ext>
            </a:extLst>
          </p:cNvPr>
          <p:cNvSpPr>
            <a:spLocks noGrp="1"/>
          </p:cNvSpPr>
          <p:nvPr>
            <p:ph type="title"/>
          </p:nvPr>
        </p:nvSpPr>
        <p:spPr>
          <a:xfrm>
            <a:off x="401595" y="194919"/>
            <a:ext cx="11296136" cy="409232"/>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36190875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Tree>
    <p:extLst>
      <p:ext uri="{BB962C8B-B14F-4D97-AF65-F5344CB8AC3E}">
        <p14:creationId xmlns:p14="http://schemas.microsoft.com/office/powerpoint/2010/main" val="211738890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4" name="Date Placeholder 3"/>
          <p:cNvSpPr>
            <a:spLocks noGrp="1"/>
          </p:cNvSpPr>
          <p:nvPr>
            <p:ph type="dt" sz="half" idx="10"/>
          </p:nvPr>
        </p:nvSpPr>
        <p:spPr/>
        <p:txBody>
          <a:bodyPr/>
          <a:lstStyle/>
          <a:p>
            <a:fld id="{E9440413-0B98-49EB-BF5C-28CE238C7A67}"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66B1AB-D126-4D87-ADCE-CBA505A35670}" type="slidenum">
              <a:rPr lang="en-US" smtClean="0"/>
              <a:t>‹#›</a:t>
            </a:fld>
            <a:endParaRPr lang="en-US"/>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
        <p:nvSpPr>
          <p:cNvPr id="15" name="Content Placeholder 13">
            <a:extLst>
              <a:ext uri="{FF2B5EF4-FFF2-40B4-BE49-F238E27FC236}">
                <a16:creationId xmlns:a16="http://schemas.microsoft.com/office/drawing/2014/main" id="{73103680-DDB1-484A-ABA9-D542C17EF837}"/>
              </a:ext>
            </a:extLst>
          </p:cNvPr>
          <p:cNvSpPr>
            <a:spLocks noGrp="1"/>
          </p:cNvSpPr>
          <p:nvPr>
            <p:ph sz="quarter" idx="13" hasCustomPrompt="1"/>
          </p:nvPr>
        </p:nvSpPr>
        <p:spPr>
          <a:xfrm>
            <a:off x="941696" y="311150"/>
            <a:ext cx="5568950" cy="369887"/>
          </a:xfrm>
        </p:spPr>
        <p:txBody>
          <a:bodyPr>
            <a:normAutofit/>
          </a:bodyPr>
          <a:lstStyle>
            <a:lvl1pPr marL="0" indent="0">
              <a:buNone/>
              <a:defRPr sz="1800" b="1" i="0">
                <a:latin typeface="Segoe UI" panose="020B0502040204020203" pitchFamily="34" charset="0"/>
                <a:cs typeface="Segoe UI" panose="020B0502040204020203" pitchFamily="34" charset="0"/>
              </a:defRPr>
            </a:lvl1pPr>
          </a:lstStyle>
          <a:p>
            <a:pPr lvl="0"/>
            <a:r>
              <a:rPr lang="en-US"/>
              <a:t>Details</a:t>
            </a:r>
          </a:p>
        </p:txBody>
      </p:sp>
    </p:spTree>
    <p:extLst>
      <p:ext uri="{BB962C8B-B14F-4D97-AF65-F5344CB8AC3E}">
        <p14:creationId xmlns:p14="http://schemas.microsoft.com/office/powerpoint/2010/main" val="39791560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etail Summary">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1"/>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1"/>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25607175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tail Subsection">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48864" y="1100538"/>
            <a:ext cx="11412093" cy="5411580"/>
          </a:xfrm>
        </p:spPr>
        <p:txBody>
          <a:bodyPr anchor="t">
            <a:normAutofit/>
          </a:bodyPr>
          <a:lstStyle>
            <a:lvl1pPr algn="l">
              <a:defRPr sz="7200" i="0">
                <a:solidFill>
                  <a:schemeClr val="bg2">
                    <a:lumMod val="25000"/>
                  </a:schemeClr>
                </a:solidFill>
              </a:defRPr>
            </a:lvl1pPr>
          </a:lstStyle>
          <a:p>
            <a:r>
              <a:rPr lang="en-US"/>
              <a:t>A main scenario section</a:t>
            </a:r>
          </a:p>
        </p:txBody>
      </p:sp>
      <p:sp>
        <p:nvSpPr>
          <p:cNvPr id="6" name="Text Placeholder 4">
            <a:extLst>
              <a:ext uri="{FF2B5EF4-FFF2-40B4-BE49-F238E27FC236}">
                <a16:creationId xmlns:a16="http://schemas.microsoft.com/office/drawing/2014/main" id="{36364242-84AE-8C41-AA1F-52BCDDC8BE2F}"/>
              </a:ext>
            </a:extLst>
          </p:cNvPr>
          <p:cNvSpPr>
            <a:spLocks noGrp="1"/>
          </p:cNvSpPr>
          <p:nvPr>
            <p:ph type="body" sz="quarter" idx="10" hasCustomPrompt="1"/>
          </p:nvPr>
        </p:nvSpPr>
        <p:spPr>
          <a:xfrm>
            <a:off x="249238" y="427513"/>
            <a:ext cx="5846762" cy="496555"/>
          </a:xfrm>
        </p:spPr>
        <p:txBody>
          <a:bodyPr>
            <a:normAutofit/>
          </a:bodyPr>
          <a:lstStyle>
            <a:lvl1pPr marL="0" indent="0">
              <a:buNone/>
              <a:defRPr sz="2400" b="1" i="0">
                <a:solidFill>
                  <a:schemeClr val="bg2">
                    <a:lumMod val="25000"/>
                  </a:schemeClr>
                </a:solidFill>
                <a:latin typeface="Segoe UI Semibold" panose="020B0502040204020203" pitchFamily="34" charset="0"/>
                <a:cs typeface="Segoe UI Semibold" panose="020B0502040204020203" pitchFamily="34" charset="0"/>
              </a:defRPr>
            </a:lvl1pPr>
          </a:lstStyle>
          <a:p>
            <a:pPr lvl="0"/>
            <a:r>
              <a:rPr lang="en-US"/>
              <a:t>Section Type</a:t>
            </a:r>
          </a:p>
        </p:txBody>
      </p:sp>
    </p:spTree>
    <p:extLst>
      <p:ext uri="{BB962C8B-B14F-4D97-AF65-F5344CB8AC3E}">
        <p14:creationId xmlns:p14="http://schemas.microsoft.com/office/powerpoint/2010/main" val="105638343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298316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767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09016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412301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0770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707873"/>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14757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097479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8340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35494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1851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473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63337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9385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90494272"/>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0486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7538208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7794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50521680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881920406"/>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2547961230"/>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4850319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1232266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0956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154085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992761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79238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67638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85044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83589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6935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0549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418196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640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1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06444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99527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42965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4649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5743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020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54115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34661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127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2691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521819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71164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116646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104907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67104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443569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0014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41590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25400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0728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003330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5345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516255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31831684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8875991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348821"/>
      </p:ext>
    </p:extLst>
  </p:cSld>
  <p:clrMapOvr>
    <a:masterClrMapping/>
  </p:clrMapOvr>
  <p:transition>
    <p:fade/>
  </p:transition>
  <p:extLst>
    <p:ext uri="{DCECCB84-F9BA-43D5-87BE-67443E8EF086}">
      <p15:sldGuideLst xmlns:p15="http://schemas.microsoft.com/office/powerpoint/2012/main"/>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743690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148170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418416082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65292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4854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15020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505707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75762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74CDE-DD80-C9A8-0454-EFEA4D4313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FC7897-C454-D462-76A3-0540B6FD6B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5D0D5-FECE-53AB-1736-41509363FF54}"/>
              </a:ext>
            </a:extLst>
          </p:cNvPr>
          <p:cNvSpPr>
            <a:spLocks noGrp="1"/>
          </p:cNvSpPr>
          <p:nvPr>
            <p:ph type="dt" sz="half" idx="10"/>
          </p:nvPr>
        </p:nvSpPr>
        <p:spPr/>
        <p:txBody>
          <a:bodyPr/>
          <a:lstStyle/>
          <a:p>
            <a:fld id="{D42FBFD9-3B9C-4FE2-823D-1622C7386662}" type="datetimeFigureOut">
              <a:rPr lang="en-US" smtClean="0"/>
              <a:t>12/11/2023</a:t>
            </a:fld>
            <a:endParaRPr lang="en-US"/>
          </a:p>
        </p:txBody>
      </p:sp>
      <p:sp>
        <p:nvSpPr>
          <p:cNvPr id="5" name="Footer Placeholder 4">
            <a:extLst>
              <a:ext uri="{FF2B5EF4-FFF2-40B4-BE49-F238E27FC236}">
                <a16:creationId xmlns:a16="http://schemas.microsoft.com/office/drawing/2014/main" id="{C916F583-9829-1604-4842-DC0519D7C5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E1B0E-51F1-05FD-F984-A28B6B8E17A7}"/>
              </a:ext>
            </a:extLst>
          </p:cNvPr>
          <p:cNvSpPr>
            <a:spLocks noGrp="1"/>
          </p:cNvSpPr>
          <p:nvPr>
            <p:ph type="sldNum" sz="quarter" idx="12"/>
          </p:nvPr>
        </p:nvSpPr>
        <p:spPr/>
        <p:txBody>
          <a:bodyPr/>
          <a:lstStyle/>
          <a:p>
            <a:fld id="{D42A6ED8-30DD-488D-A26F-A975B70119F7}" type="slidenum">
              <a:rPr lang="en-US" smtClean="0"/>
              <a:t>‹#›</a:t>
            </a:fld>
            <a:endParaRPr lang="en-US"/>
          </a:p>
        </p:txBody>
      </p:sp>
    </p:spTree>
    <p:extLst>
      <p:ext uri="{BB962C8B-B14F-4D97-AF65-F5344CB8AC3E}">
        <p14:creationId xmlns:p14="http://schemas.microsoft.com/office/powerpoint/2010/main" val="254820845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preserve="1" userDrawn="1">
  <p:cSld name="3_Title Slide - Full Bleed">
    <p:bg>
      <p:bgPr>
        <a:solidFill>
          <a:schemeClr val="bg1"/>
        </a:solidFill>
        <a:effectLst/>
      </p:bgPr>
    </p:bg>
    <p:spTree>
      <p:nvGrpSpPr>
        <p:cNvPr id="1" name=""/>
        <p:cNvGrpSpPr/>
        <p:nvPr/>
      </p:nvGrpSpPr>
      <p:grpSpPr>
        <a:xfrm>
          <a:off x="0" y="0"/>
          <a:ext cx="0" cy="0"/>
          <a:chOff x="0" y="0"/>
          <a:chExt cx="0" cy="0"/>
        </a:xfrm>
      </p:grpSpPr>
      <p:pic>
        <p:nvPicPr>
          <p:cNvPr id="15" name="MS logo white - EMF" descr="Microsoft logo white text version">
            <a:extLst>
              <a:ext uri="{FF2B5EF4-FFF2-40B4-BE49-F238E27FC236}">
                <a16:creationId xmlns:a16="http://schemas.microsoft.com/office/drawing/2014/main" id="{713A8211-3666-AE41-9D5C-7D3093913D7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72717" y="574354"/>
            <a:ext cx="1339387" cy="286897"/>
          </a:xfrm>
          <a:prstGeom prst="rect">
            <a:avLst/>
          </a:prstGeom>
        </p:spPr>
      </p:pic>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1">
            <a:extLst>
              <a:ext uri="{FF2B5EF4-FFF2-40B4-BE49-F238E27FC236}">
                <a16:creationId xmlns:a16="http://schemas.microsoft.com/office/drawing/2014/main" id="{932CB7B7-904E-8A48-8E7E-E66136590AF1}"/>
              </a:ext>
            </a:extLst>
          </p:cNvPr>
          <p:cNvPicPr>
            <a:picLocks noChangeAspect="1"/>
          </p:cNvPicPr>
          <p:nvPr userDrawn="1"/>
        </p:nvPicPr>
        <p:blipFill>
          <a:blip r:embed="rId3">
            <a:alphaModFix/>
            <a:extLst>
              <a:ext uri="{28A0092B-C50C-407E-A947-70E740481C1C}">
                <a14:useLocalDpi xmlns:a14="http://schemas.microsoft.com/office/drawing/2010/main" val="0"/>
              </a:ext>
            </a:extLst>
          </a:blip>
          <a:srcRect/>
          <a:stretch/>
        </p:blipFill>
        <p:spPr>
          <a:xfrm>
            <a:off x="5855830" y="1270592"/>
            <a:ext cx="5272200" cy="5076640"/>
          </a:xfrm>
          <a:prstGeom prst="rect">
            <a:avLst/>
          </a:prstGeom>
        </p:spPr>
      </p:pic>
      <p:sp>
        <p:nvSpPr>
          <p:cNvPr id="10" name="Rectangle 9">
            <a:extLst>
              <a:ext uri="{FF2B5EF4-FFF2-40B4-BE49-F238E27FC236}">
                <a16:creationId xmlns:a16="http://schemas.microsoft.com/office/drawing/2014/main" id="{C1C9B0AF-1228-9247-9C1E-E4FBA5F904B4}"/>
              </a:ext>
            </a:extLst>
          </p:cNvPr>
          <p:cNvSpPr/>
          <p:nvPr userDrawn="1"/>
        </p:nvSpPr>
        <p:spPr bwMode="auto">
          <a:xfrm>
            <a:off x="0" y="2065459"/>
            <a:ext cx="12192000" cy="4792541"/>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157666"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157666" cy="338554"/>
          </a:xfrm>
          <a:noFill/>
        </p:spPr>
        <p:txBody>
          <a:bodyPr wrap="square" lIns="0" tIns="0" rIns="0" bIns="0">
            <a:spAutoFit/>
          </a:bodyPr>
          <a:lstStyle>
            <a:lvl1pPr marL="0" indent="0">
              <a:spcBef>
                <a:spcPts val="0"/>
              </a:spcBef>
              <a:buNone/>
              <a:defRPr sz="2200"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pic>
        <p:nvPicPr>
          <p:cNvPr id="11" name="Graphic 10">
            <a:extLst>
              <a:ext uri="{FF2B5EF4-FFF2-40B4-BE49-F238E27FC236}">
                <a16:creationId xmlns:a16="http://schemas.microsoft.com/office/drawing/2014/main" id="{8EB32460-3CA9-1B43-8CC6-C92C1D1AC2D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29133" y="458142"/>
            <a:ext cx="497094" cy="562797"/>
          </a:xfrm>
          <a:prstGeom prst="rect">
            <a:avLst/>
          </a:prstGeom>
        </p:spPr>
      </p:pic>
    </p:spTree>
    <p:extLst>
      <p:ext uri="{BB962C8B-B14F-4D97-AF65-F5344CB8AC3E}">
        <p14:creationId xmlns:p14="http://schemas.microsoft.com/office/powerpoint/2010/main" val="2510978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751388" y="2979778"/>
            <a:ext cx="5802312" cy="553998"/>
          </a:xfrm>
          <a:noFill/>
        </p:spPr>
        <p:txBody>
          <a:bodyPr wrap="square"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751387" y="3962400"/>
            <a:ext cx="580231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DBD72765-6102-4363-9635-907E86F60314}"/>
              </a:ext>
            </a:extLst>
          </p:cNvPr>
          <p:cNvPicPr>
            <a:picLocks noChangeAspect="1"/>
          </p:cNvPicPr>
          <p:nvPr userDrawn="1"/>
        </p:nvPicPr>
        <p:blipFill>
          <a:blip r:embed="rId2"/>
          <a:stretch>
            <a:fillRect/>
          </a:stretch>
        </p:blipFill>
        <p:spPr bwMode="black">
          <a:xfrm>
            <a:off x="4754563" y="585788"/>
            <a:ext cx="1366245" cy="292608"/>
          </a:xfrm>
          <a:prstGeom prst="rect">
            <a:avLst/>
          </a:prstGeom>
        </p:spPr>
      </p:pic>
    </p:spTree>
    <p:extLst>
      <p:ext uri="{BB962C8B-B14F-4D97-AF65-F5344CB8AC3E}">
        <p14:creationId xmlns:p14="http://schemas.microsoft.com/office/powerpoint/2010/main" val="2401067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guide id="5" pos="6648">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131" y="457200"/>
            <a:ext cx="11023257" cy="553998"/>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28363"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81274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5151">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centered">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588594"/>
            <a:ext cx="11026774"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94423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1_Title left">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7930" y="588594"/>
            <a:ext cx="11026774" cy="553998"/>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4109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87375" y="1286559"/>
            <a:ext cx="11087100"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Tree>
    <p:extLst>
      <p:ext uri="{BB962C8B-B14F-4D97-AF65-F5344CB8AC3E}">
        <p14:creationId xmlns:p14="http://schemas.microsoft.com/office/powerpoint/2010/main" val="42562321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Blank">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670094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306505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21059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Blank - Synapse">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03550FE8-61F3-4045-8A3B-D582FDDC334C}"/>
              </a:ext>
            </a:extLst>
          </p:cNvPr>
          <p:cNvGrpSpPr/>
          <p:nvPr userDrawn="1"/>
        </p:nvGrpSpPr>
        <p:grpSpPr>
          <a:xfrm>
            <a:off x="0" y="1039951"/>
            <a:ext cx="12192000" cy="5818049"/>
            <a:chOff x="0" y="1039951"/>
            <a:chExt cx="12192000" cy="5818049"/>
          </a:xfrm>
        </p:grpSpPr>
        <p:pic>
          <p:nvPicPr>
            <p:cNvPr id="4" name="!!1">
              <a:extLst>
                <a:ext uri="{FF2B5EF4-FFF2-40B4-BE49-F238E27FC236}">
                  <a16:creationId xmlns:a16="http://schemas.microsoft.com/office/drawing/2014/main" id="{F01BEA3A-C1D3-8F4E-A2F6-172127F268B4}"/>
                </a:ext>
              </a:extLst>
            </p:cNvPr>
            <p:cNvPicPr>
              <a:picLocks noChangeAspect="1"/>
            </p:cNvPicPr>
            <p:nvPr/>
          </p:nvPicPr>
          <p:blipFill rotWithShape="1">
            <a:blip r:embed="rId3">
              <a:alphaModFix amt="30000"/>
              <a:extLst>
                <a:ext uri="{28A0092B-C50C-407E-A947-70E740481C1C}">
                  <a14:useLocalDpi xmlns:a14="http://schemas.microsoft.com/office/drawing/2010/main" val="0"/>
                </a:ext>
              </a:extLst>
            </a:blip>
            <a:srcRect/>
            <a:stretch/>
          </p:blipFill>
          <p:spPr>
            <a:xfrm>
              <a:off x="2906319" y="1039951"/>
              <a:ext cx="6379362" cy="5818049"/>
            </a:xfrm>
            <a:prstGeom prst="rect">
              <a:avLst/>
            </a:prstGeom>
          </p:spPr>
        </p:pic>
        <p:sp>
          <p:nvSpPr>
            <p:cNvPr id="5" name="Rectangle 4">
              <a:extLst>
                <a:ext uri="{FF2B5EF4-FFF2-40B4-BE49-F238E27FC236}">
                  <a16:creationId xmlns:a16="http://schemas.microsoft.com/office/drawing/2014/main" id="{17CE2E06-B831-F64B-8EA0-7A081BADD6CE}"/>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403665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Blank - Power BI">
    <p:bg>
      <p:bgRef idx="1001">
        <a:schemeClr val="bg1"/>
      </p:bgRef>
    </p:bg>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grpSp>
        <p:nvGrpSpPr>
          <p:cNvPr id="3" name="Group 2">
            <a:extLst>
              <a:ext uri="{FF2B5EF4-FFF2-40B4-BE49-F238E27FC236}">
                <a16:creationId xmlns:a16="http://schemas.microsoft.com/office/drawing/2014/main" id="{263D5417-8573-684A-A463-44051597B17C}"/>
              </a:ext>
            </a:extLst>
          </p:cNvPr>
          <p:cNvGrpSpPr/>
          <p:nvPr userDrawn="1"/>
        </p:nvGrpSpPr>
        <p:grpSpPr>
          <a:xfrm>
            <a:off x="0" y="0"/>
            <a:ext cx="12192000" cy="6858000"/>
            <a:chOff x="0" y="0"/>
            <a:chExt cx="12192000" cy="6858000"/>
          </a:xfrm>
        </p:grpSpPr>
        <p:pic>
          <p:nvPicPr>
            <p:cNvPr id="4" name="Picture 3">
              <a:extLst>
                <a:ext uri="{FF2B5EF4-FFF2-40B4-BE49-F238E27FC236}">
                  <a16:creationId xmlns:a16="http://schemas.microsoft.com/office/drawing/2014/main" id="{1E68E50E-8CBF-C747-9052-46A8EF586736}"/>
                </a:ext>
              </a:extLst>
            </p:cNvPr>
            <p:cNvPicPr>
              <a:picLocks noChangeAspect="1"/>
            </p:cNvPicPr>
            <p:nvPr/>
          </p:nvPicPr>
          <p:blipFill rotWithShape="1">
            <a:blip r:embed="rId3">
              <a:extLst>
                <a:ext uri="{28A0092B-C50C-407E-A947-70E740481C1C}">
                  <a14:useLocalDpi xmlns:a14="http://schemas.microsoft.com/office/drawing/2010/main" val="0"/>
                </a:ext>
              </a:extLst>
            </a:blip>
            <a:srcRect t="-3513"/>
            <a:stretch/>
          </p:blipFill>
          <p:spPr>
            <a:xfrm>
              <a:off x="30552" y="0"/>
              <a:ext cx="12130896" cy="6858000"/>
            </a:xfrm>
            <a:prstGeom prst="rect">
              <a:avLst/>
            </a:prstGeom>
          </p:spPr>
        </p:pic>
        <p:sp>
          <p:nvSpPr>
            <p:cNvPr id="5" name="Rectangle 4">
              <a:extLst>
                <a:ext uri="{FF2B5EF4-FFF2-40B4-BE49-F238E27FC236}">
                  <a16:creationId xmlns:a16="http://schemas.microsoft.com/office/drawing/2014/main" id="{D36CC258-ECD1-374D-B3FE-7C1C0316535A}"/>
                </a:ext>
              </a:extLst>
            </p:cNvPr>
            <p:cNvSpPr/>
            <p:nvPr/>
          </p:nvSpPr>
          <p:spPr bwMode="auto">
            <a:xfrm rot="10800000">
              <a:off x="0" y="0"/>
              <a:ext cx="12192000" cy="6858000"/>
            </a:xfrm>
            <a:prstGeom prst="rect">
              <a:avLst/>
            </a:prstGeom>
            <a:gradFill>
              <a:gsLst>
                <a:gs pos="99000">
                  <a:schemeClr val="bg1">
                    <a:alpha val="74000"/>
                  </a:schemeClr>
                </a:gs>
                <a:gs pos="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190036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Data Engineering - Demo">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43FC5055-73E8-564D-81BF-1E4C8C8D0AB6}"/>
              </a:ext>
            </a:extLst>
          </p:cNvPr>
          <p:cNvGrpSpPr/>
          <p:nvPr userDrawn="1"/>
        </p:nvGrpSpPr>
        <p:grpSpPr>
          <a:xfrm>
            <a:off x="293688" y="157289"/>
            <a:ext cx="1104470" cy="298474"/>
            <a:chOff x="604509" y="157289"/>
            <a:chExt cx="1104470" cy="298474"/>
          </a:xfrm>
        </p:grpSpPr>
        <p:sp>
          <p:nvSpPr>
            <p:cNvPr id="31" name="Title 2">
              <a:extLst>
                <a:ext uri="{FF2B5EF4-FFF2-40B4-BE49-F238E27FC236}">
                  <a16:creationId xmlns:a16="http://schemas.microsoft.com/office/drawing/2014/main" id="{1F635E3F-6071-6F42-94EC-F7DE9F1C5D9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1825D1A8-758D-9E4A-87F7-571115FA2924}"/>
                </a:ext>
              </a:extLst>
            </p:cNvPr>
            <p:cNvSpPr txBox="1"/>
            <p:nvPr/>
          </p:nvSpPr>
          <p:spPr>
            <a:xfrm>
              <a:off x="604509" y="286486"/>
              <a:ext cx="110447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Engineering</a:t>
              </a:r>
            </a:p>
          </p:txBody>
        </p:sp>
      </p:grpSp>
      <p:pic>
        <p:nvPicPr>
          <p:cNvPr id="67" name="Picture 66">
            <a:hlinkClick r:id="" action="ppaction://noaction"/>
            <a:extLst>
              <a:ext uri="{FF2B5EF4-FFF2-40B4-BE49-F238E27FC236}">
                <a16:creationId xmlns:a16="http://schemas.microsoft.com/office/drawing/2014/main" id="{0F8E5B23-7B0B-914C-8BD5-A3F46B16127B}"/>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8" name="Picture 67">
            <a:hlinkClick r:id="" action="ppaction://noaction"/>
            <a:extLst>
              <a:ext uri="{FF2B5EF4-FFF2-40B4-BE49-F238E27FC236}">
                <a16:creationId xmlns:a16="http://schemas.microsoft.com/office/drawing/2014/main" id="{9A37B398-7E1F-0A47-B7DE-8221E31058CB}"/>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9" name="Picture 68">
            <a:hlinkClick r:id="" action="ppaction://noaction"/>
            <a:extLst>
              <a:ext uri="{FF2B5EF4-FFF2-40B4-BE49-F238E27FC236}">
                <a16:creationId xmlns:a16="http://schemas.microsoft.com/office/drawing/2014/main" id="{97DC1511-CC6A-A047-96C9-2F483AF2FFB1}"/>
              </a:ext>
            </a:extLst>
          </p:cNvPr>
          <p:cNvPicPr>
            <a:picLocks noChangeAspect="1"/>
          </p:cNvPicPr>
          <p:nvPr userDrawn="1"/>
        </p:nvPicPr>
        <p:blipFill>
          <a:blip r:embed="rId6">
            <a:alphaModFix/>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70" name="Graphic 69">
            <a:hlinkClick r:id="" action="ppaction://noaction"/>
            <a:extLst>
              <a:ext uri="{FF2B5EF4-FFF2-40B4-BE49-F238E27FC236}">
                <a16:creationId xmlns:a16="http://schemas.microsoft.com/office/drawing/2014/main" id="{D5D7E3A1-8DEE-0B4C-B60A-BA326EB75CFF}"/>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1" name="Graphic 70">
            <a:hlinkClick r:id="" action="ppaction://noaction"/>
            <a:extLst>
              <a:ext uri="{FF2B5EF4-FFF2-40B4-BE49-F238E27FC236}">
                <a16:creationId xmlns:a16="http://schemas.microsoft.com/office/drawing/2014/main" id="{0CEF9570-E395-334C-A0E5-A4753188E8C5}"/>
              </a:ext>
            </a:extLst>
          </p:cNvPr>
          <p:cNvPicPr>
            <a:picLocks noChangeAspect="1"/>
          </p:cNvPicPr>
          <p:nvPr userDrawn="1"/>
        </p:nvPicPr>
        <p:blipFill>
          <a:blip r:embed="rId9">
            <a:alphaModFix amt="40000"/>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2" name="chart" descr="chart">
            <a:hlinkClick r:id="" action="ppaction://noaction"/>
            <a:extLst>
              <a:ext uri="{FF2B5EF4-FFF2-40B4-BE49-F238E27FC236}">
                <a16:creationId xmlns:a16="http://schemas.microsoft.com/office/drawing/2014/main" id="{B29D01A6-DBF1-CE41-A057-E13016C121AF}"/>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645718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preserve="1" userDrawn="1">
  <p:cSld name="Data Integration">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11" name="Group 10">
            <a:extLst>
              <a:ext uri="{FF2B5EF4-FFF2-40B4-BE49-F238E27FC236}">
                <a16:creationId xmlns:a16="http://schemas.microsoft.com/office/drawing/2014/main" id="{7DA0DF11-26F0-5440-A799-69F944D67E64}"/>
              </a:ext>
            </a:extLst>
          </p:cNvPr>
          <p:cNvGrpSpPr/>
          <p:nvPr userDrawn="1"/>
        </p:nvGrpSpPr>
        <p:grpSpPr>
          <a:xfrm>
            <a:off x="293688" y="157289"/>
            <a:ext cx="1054776" cy="298474"/>
            <a:chOff x="604509" y="157289"/>
            <a:chExt cx="1054776" cy="298474"/>
          </a:xfrm>
        </p:grpSpPr>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054776"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Integration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noAutofit/>
          </a:bodyPr>
          <a:lstStyle>
            <a:lvl1pPr marL="0" indent="0" algn="l">
              <a:spcBef>
                <a:spcPts val="1200"/>
              </a:spcBef>
              <a:buNone/>
              <a:defRPr sz="1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6" name="Picture 55">
            <a:hlinkClick r:id="" action="ppaction://noaction"/>
            <a:extLst>
              <a:ext uri="{FF2B5EF4-FFF2-40B4-BE49-F238E27FC236}">
                <a16:creationId xmlns:a16="http://schemas.microsoft.com/office/drawing/2014/main" id="{30C6D7F4-6E9C-8F43-9E7A-ED067C5B8668}"/>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7" name="Picture 56">
            <a:hlinkClick r:id="" action="ppaction://noaction"/>
            <a:extLst>
              <a:ext uri="{FF2B5EF4-FFF2-40B4-BE49-F238E27FC236}">
                <a16:creationId xmlns:a16="http://schemas.microsoft.com/office/drawing/2014/main" id="{9321D260-F580-3940-A355-96065FC41525}"/>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8" name="Picture 57">
            <a:hlinkClick r:id="" action="ppaction://noaction"/>
            <a:extLst>
              <a:ext uri="{FF2B5EF4-FFF2-40B4-BE49-F238E27FC236}">
                <a16:creationId xmlns:a16="http://schemas.microsoft.com/office/drawing/2014/main" id="{1551DE56-2E5A-544D-961D-56479982EE4B}"/>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9" name="Graphic 58">
            <a:hlinkClick r:id="" action="ppaction://noaction"/>
            <a:extLst>
              <a:ext uri="{FF2B5EF4-FFF2-40B4-BE49-F238E27FC236}">
                <a16:creationId xmlns:a16="http://schemas.microsoft.com/office/drawing/2014/main" id="{A2813303-D9B4-4B43-ABAF-1B1950FEDE89}"/>
              </a:ext>
            </a:extLst>
          </p:cNvPr>
          <p:cNvPicPr>
            <a:picLocks noChangeAspect="1"/>
          </p:cNvPicPr>
          <p:nvPr userDrawn="1"/>
        </p:nvPicPr>
        <p:blipFill>
          <a:blip r:embed="rId6">
            <a:alphaModFix/>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0" name="Graphic 59">
            <a:hlinkClick r:id="" action="ppaction://noaction"/>
            <a:extLst>
              <a:ext uri="{FF2B5EF4-FFF2-40B4-BE49-F238E27FC236}">
                <a16:creationId xmlns:a16="http://schemas.microsoft.com/office/drawing/2014/main" id="{3035823E-0D2A-EF44-90DA-B6DD7E900A0E}"/>
              </a:ext>
            </a:extLst>
          </p:cNvPr>
          <p:cNvPicPr>
            <a:picLocks noChangeAspect="1"/>
          </p:cNvPicPr>
          <p:nvPr userDrawn="1"/>
        </p:nvPicPr>
        <p:blipFill>
          <a:blip r:embed="rId8">
            <a:alphaModFix amt="40000"/>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1" name="chart" descr="chart">
            <a:hlinkClick r:id="" action="ppaction://noaction"/>
            <a:extLst>
              <a:ext uri="{FF2B5EF4-FFF2-40B4-BE49-F238E27FC236}">
                <a16:creationId xmlns:a16="http://schemas.microsoft.com/office/drawing/2014/main" id="{2B598D6A-3D17-2941-8B83-88C79F03E5F0}"/>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026444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Data Warehousing - Demo">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347436"/>
            <a:ext cx="2831146" cy="1410788"/>
          </a:xfrm>
        </p:spPr>
        <p:txBody>
          <a:bodyPr anchor="b"/>
          <a:lstStyle>
            <a:lvl1pPr algn="l">
              <a:defRPr sz="2800"/>
            </a:lvl1pPr>
          </a:lstStyle>
          <a:p>
            <a:r>
              <a:rPr lang="en-US"/>
              <a:t>Click to edit Master title style</a:t>
            </a:r>
          </a:p>
        </p:txBody>
      </p:sp>
      <p:grpSp>
        <p:nvGrpSpPr>
          <p:cNvPr id="29" name="Group 28">
            <a:extLst>
              <a:ext uri="{FF2B5EF4-FFF2-40B4-BE49-F238E27FC236}">
                <a16:creationId xmlns:a16="http://schemas.microsoft.com/office/drawing/2014/main" id="{F266C0EE-5001-3942-807A-9070A818628B}"/>
              </a:ext>
            </a:extLst>
          </p:cNvPr>
          <p:cNvGrpSpPr/>
          <p:nvPr userDrawn="1"/>
        </p:nvGrpSpPr>
        <p:grpSpPr>
          <a:xfrm>
            <a:off x="3378926" y="717827"/>
            <a:ext cx="8722040" cy="5611179"/>
            <a:chOff x="3378926" y="717827"/>
            <a:chExt cx="8722040" cy="5611179"/>
          </a:xfrm>
        </p:grpSpPr>
        <p:sp>
          <p:nvSpPr>
            <p:cNvPr id="30" name="Rectangle 29">
              <a:extLst>
                <a:ext uri="{FF2B5EF4-FFF2-40B4-BE49-F238E27FC236}">
                  <a16:creationId xmlns:a16="http://schemas.microsoft.com/office/drawing/2014/main" id="{633E8BA9-6E6C-A24D-906D-17669B57931C}"/>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3C125A97-0298-AB48-9825-655257648CA9}"/>
                </a:ext>
              </a:extLst>
            </p:cNvPr>
            <p:cNvPicPr>
              <a:picLocks noChangeAspect="1"/>
            </p:cNvPicPr>
            <p:nvPr userDrawn="1"/>
          </p:nvPicPr>
          <p:blipFill>
            <a:blip r:embed="rId3"/>
            <a:stretch>
              <a:fillRect/>
            </a:stretch>
          </p:blipFill>
          <p:spPr>
            <a:xfrm>
              <a:off x="3378926" y="717827"/>
              <a:ext cx="8722040" cy="5611179"/>
            </a:xfrm>
            <a:prstGeom prst="rect">
              <a:avLst/>
            </a:prstGeom>
          </p:spPr>
        </p:pic>
      </p:gr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2" name="Group 31">
            <a:extLst>
              <a:ext uri="{FF2B5EF4-FFF2-40B4-BE49-F238E27FC236}">
                <a16:creationId xmlns:a16="http://schemas.microsoft.com/office/drawing/2014/main" id="{A2746240-1014-F545-B196-169A7A689C5E}"/>
              </a:ext>
            </a:extLst>
          </p:cNvPr>
          <p:cNvGrpSpPr/>
          <p:nvPr userDrawn="1"/>
        </p:nvGrpSpPr>
        <p:grpSpPr>
          <a:xfrm>
            <a:off x="293688" y="157289"/>
            <a:ext cx="1189428" cy="298474"/>
            <a:chOff x="604509" y="157289"/>
            <a:chExt cx="1189428" cy="298474"/>
          </a:xfrm>
        </p:grpSpPr>
        <p:sp>
          <p:nvSpPr>
            <p:cNvPr id="35" name="Title 2">
              <a:extLst>
                <a:ext uri="{FF2B5EF4-FFF2-40B4-BE49-F238E27FC236}">
                  <a16:creationId xmlns:a16="http://schemas.microsoft.com/office/drawing/2014/main" id="{F4B9FB78-1E75-C143-BD04-48E8C9D97AFD}"/>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6" name="TextBox 35">
              <a:extLst>
                <a:ext uri="{FF2B5EF4-FFF2-40B4-BE49-F238E27FC236}">
                  <a16:creationId xmlns:a16="http://schemas.microsoft.com/office/drawing/2014/main" id="{2EA54B0F-DE91-C844-8326-3B55CD3ABD13}"/>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66" name="Picture 65">
            <a:hlinkClick r:id="" action="ppaction://noaction"/>
            <a:extLst>
              <a:ext uri="{FF2B5EF4-FFF2-40B4-BE49-F238E27FC236}">
                <a16:creationId xmlns:a16="http://schemas.microsoft.com/office/drawing/2014/main" id="{1A14C570-1535-3E47-AABF-1A40669BB5A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BB5AEA30-72BD-834E-B232-46930655D952}"/>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7BED163F-C9EA-404F-B32E-3C4163A7326E}"/>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61D3246D-39B5-CE44-8AB2-E4CF5139166C}"/>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71ADDA4-1AE2-B54D-AE29-9C55D50F304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58F2415C-C265-194D-982F-F3A999A55867}"/>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1909232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56" name="Group 55">
            <a:extLst>
              <a:ext uri="{FF2B5EF4-FFF2-40B4-BE49-F238E27FC236}">
                <a16:creationId xmlns:a16="http://schemas.microsoft.com/office/drawing/2014/main" id="{E5A03B3E-5C1A-8C47-A6B8-93FAB6D8A3E0}"/>
              </a:ext>
            </a:extLst>
          </p:cNvPr>
          <p:cNvGrpSpPr/>
          <p:nvPr userDrawn="1"/>
        </p:nvGrpSpPr>
        <p:grpSpPr>
          <a:xfrm>
            <a:off x="293688" y="157289"/>
            <a:ext cx="1189428" cy="298474"/>
            <a:chOff x="604509" y="157289"/>
            <a:chExt cx="1189428" cy="298474"/>
          </a:xfrm>
        </p:grpSpPr>
        <p:sp>
          <p:nvSpPr>
            <p:cNvPr id="57" name="Title 2">
              <a:extLst>
                <a:ext uri="{FF2B5EF4-FFF2-40B4-BE49-F238E27FC236}">
                  <a16:creationId xmlns:a16="http://schemas.microsoft.com/office/drawing/2014/main" id="{37089C28-9787-374F-A7CA-CCDDE84DC46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8" name="TextBox 57">
              <a:extLst>
                <a:ext uri="{FF2B5EF4-FFF2-40B4-BE49-F238E27FC236}">
                  <a16:creationId xmlns:a16="http://schemas.microsoft.com/office/drawing/2014/main" id="{EF3D72F2-A785-0242-82B8-83315B1AF01F}"/>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pic>
        <p:nvPicPr>
          <p:cNvPr id="38" name="Picture 37">
            <a:hlinkClick r:id="" action="ppaction://noaction"/>
            <a:extLst>
              <a:ext uri="{FF2B5EF4-FFF2-40B4-BE49-F238E27FC236}">
                <a16:creationId xmlns:a16="http://schemas.microsoft.com/office/drawing/2014/main" id="{0B8F80A9-C767-A349-ABB0-938BCA4C978C}"/>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98113EFE-B456-0A4B-837D-0D291745E073}"/>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A6903D92-B745-7A41-815E-7B0C9C2B719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3E670989-EBF8-8144-9C81-91E69C478201}"/>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B9F7CCE4-6278-A548-B253-7EE735F89FA6}"/>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EE123911-B9E3-B444-A213-9B83B0D2993F}"/>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44932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Data Warehousing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D90BF6EA-B59A-B64F-9A82-93A9E02BC4A9}"/>
              </a:ext>
            </a:extLst>
          </p:cNvPr>
          <p:cNvGrpSpPr/>
          <p:nvPr userDrawn="1"/>
        </p:nvGrpSpPr>
        <p:grpSpPr>
          <a:xfrm>
            <a:off x="293688" y="157289"/>
            <a:ext cx="1189428" cy="298474"/>
            <a:chOff x="604509" y="157289"/>
            <a:chExt cx="1189428" cy="298474"/>
          </a:xfrm>
        </p:grpSpPr>
        <p:sp>
          <p:nvSpPr>
            <p:cNvPr id="30" name="Title 2">
              <a:extLst>
                <a:ext uri="{FF2B5EF4-FFF2-40B4-BE49-F238E27FC236}">
                  <a16:creationId xmlns:a16="http://schemas.microsoft.com/office/drawing/2014/main" id="{6CD5EEAF-8EFF-BD46-B919-BD4841EC02BB}"/>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B9AD7940-5548-0D4D-8906-EEC467028624}"/>
                </a:ext>
              </a:extLst>
            </p:cNvPr>
            <p:cNvSpPr txBox="1"/>
            <p:nvPr/>
          </p:nvSpPr>
          <p:spPr>
            <a:xfrm>
              <a:off x="604509" y="286486"/>
              <a:ext cx="1189428"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Warehousing</a:t>
              </a:r>
            </a:p>
          </p:txBody>
        </p:sp>
      </p:grpSp>
      <p:sp>
        <p:nvSpPr>
          <p:cNvPr id="61" name="Text Placeholder 5">
            <a:extLst>
              <a:ext uri="{FF2B5EF4-FFF2-40B4-BE49-F238E27FC236}">
                <a16:creationId xmlns:a16="http://schemas.microsoft.com/office/drawing/2014/main" id="{8BE339EF-D510-CF42-A53B-490205EAA9DA}"/>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2" name="Picture 61">
            <a:hlinkClick r:id="" action="ppaction://noaction"/>
            <a:extLst>
              <a:ext uri="{FF2B5EF4-FFF2-40B4-BE49-F238E27FC236}">
                <a16:creationId xmlns:a16="http://schemas.microsoft.com/office/drawing/2014/main" id="{73762640-7018-4A47-96CD-F8C0525DA640}"/>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3" name="Picture 62">
            <a:hlinkClick r:id="" action="ppaction://noaction"/>
            <a:extLst>
              <a:ext uri="{FF2B5EF4-FFF2-40B4-BE49-F238E27FC236}">
                <a16:creationId xmlns:a16="http://schemas.microsoft.com/office/drawing/2014/main" id="{E195DEB8-BF0E-CE4E-91A6-BFF83D7129DE}"/>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4" name="Picture 63">
            <a:hlinkClick r:id="" action="ppaction://noaction"/>
            <a:extLst>
              <a:ext uri="{FF2B5EF4-FFF2-40B4-BE49-F238E27FC236}">
                <a16:creationId xmlns:a16="http://schemas.microsoft.com/office/drawing/2014/main" id="{9CF142B3-2618-3E43-A4CD-D7602B7185EA}"/>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5" name="Graphic 64">
            <a:hlinkClick r:id="" action="ppaction://noaction"/>
            <a:extLst>
              <a:ext uri="{FF2B5EF4-FFF2-40B4-BE49-F238E27FC236}">
                <a16:creationId xmlns:a16="http://schemas.microsoft.com/office/drawing/2014/main" id="{0A4D1172-9101-154C-AA28-3BF75CF517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6" name="Graphic 65">
            <a:hlinkClick r:id="" action="ppaction://noaction"/>
            <a:extLst>
              <a:ext uri="{FF2B5EF4-FFF2-40B4-BE49-F238E27FC236}">
                <a16:creationId xmlns:a16="http://schemas.microsoft.com/office/drawing/2014/main" id="{CBEE0C27-3DBA-B640-9B95-D1FC916EDD68}"/>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7" name="chart" descr="chart">
            <a:hlinkClick r:id="" action="ppaction://noaction"/>
            <a:extLst>
              <a:ext uri="{FF2B5EF4-FFF2-40B4-BE49-F238E27FC236}">
                <a16:creationId xmlns:a16="http://schemas.microsoft.com/office/drawing/2014/main" id="{B682450D-83E2-D14E-A735-E8BD086E8468}"/>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2827339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Data Science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811B372-18D0-EF47-B0B1-549DA2A71AAC}"/>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3327337"/>
            <a:ext cx="2770186" cy="430887"/>
          </a:xfrm>
        </p:spPr>
        <p:txBody>
          <a:bodyPr anchor="b"/>
          <a:lstStyle>
            <a:lvl1pPr algn="l">
              <a:defRPr sz="2800"/>
            </a:lvl1pPr>
          </a:lstStyle>
          <a:p>
            <a:r>
              <a:rPr lang="en-US"/>
              <a:t>Click to edit Master title style</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049485" y="1489167"/>
            <a:ext cx="7402285" cy="4153988"/>
          </a:xfrm>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9F9A2A29-41B7-A94C-9FF7-747CB3451BC3}"/>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D4A8784A-0075-7344-BB8A-19B99D247C35}"/>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3" name="TextBox 32">
              <a:extLst>
                <a:ext uri="{FF2B5EF4-FFF2-40B4-BE49-F238E27FC236}">
                  <a16:creationId xmlns:a16="http://schemas.microsoft.com/office/drawing/2014/main" id="{65ACA4B2-6C5B-BC40-972F-934E11F2478D}"/>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66" name="Picture 65">
            <a:hlinkClick r:id="" action="ppaction://noaction"/>
            <a:extLst>
              <a:ext uri="{FF2B5EF4-FFF2-40B4-BE49-F238E27FC236}">
                <a16:creationId xmlns:a16="http://schemas.microsoft.com/office/drawing/2014/main" id="{E9630E63-B605-BB43-B32C-8CEC2951E36D}"/>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0E6E64DF-48E6-2E48-9B8C-F95234D9EC00}"/>
              </a:ext>
            </a:extLst>
          </p:cNvPr>
          <p:cNvPicPr>
            <a:picLocks noChangeAspect="1"/>
          </p:cNvPicPr>
          <p:nvPr userDrawn="1"/>
        </p:nvPicPr>
        <p:blipFill rotWithShape="1">
          <a:blip r:embed="rId5">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38A320BC-5B7D-B346-BF9B-4AD8B355A160}"/>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7C79DA12-2BC7-524E-B6A0-8C99BE8D1F30}"/>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0CC7268C-C873-8D46-A260-CC0D06E19A47}"/>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33E99601-57C3-4A47-A963-6AD869468514}"/>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72220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815929" cy="298474"/>
            <a:chOff x="604509" y="157289"/>
            <a:chExt cx="815929"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pic>
        <p:nvPicPr>
          <p:cNvPr id="37" name="Picture 36">
            <a:hlinkClick r:id="" action="ppaction://noaction"/>
            <a:extLst>
              <a:ext uri="{FF2B5EF4-FFF2-40B4-BE49-F238E27FC236}">
                <a16:creationId xmlns:a16="http://schemas.microsoft.com/office/drawing/2014/main" id="{754B6C6D-68FE-8D47-8BD2-02A1E6CE35A5}"/>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EB216E8F-B227-774E-B36B-04A3D8F5B9B2}"/>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0FC5A5DF-9E90-424E-8DFC-941B0A018AF6}"/>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FA33354F-9854-A14A-AE99-0E8488AEF46D}"/>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C02BF4B7-4833-0B48-ADDC-3043B39A38B1}"/>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58AFE7FE-DC7D-9B41-8E6E-0131DB09D8D4}"/>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914570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Data Sci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6E353A87-C473-F44B-9187-E1786351CD2F}"/>
              </a:ext>
            </a:extLst>
          </p:cNvPr>
          <p:cNvGrpSpPr/>
          <p:nvPr userDrawn="1"/>
        </p:nvGrpSpPr>
        <p:grpSpPr>
          <a:xfrm>
            <a:off x="293688" y="157289"/>
            <a:ext cx="815929" cy="298474"/>
            <a:chOff x="604509" y="157289"/>
            <a:chExt cx="815929" cy="298474"/>
          </a:xfrm>
        </p:grpSpPr>
        <p:sp>
          <p:nvSpPr>
            <p:cNvPr id="30" name="Title 2">
              <a:extLst>
                <a:ext uri="{FF2B5EF4-FFF2-40B4-BE49-F238E27FC236}">
                  <a16:creationId xmlns:a16="http://schemas.microsoft.com/office/drawing/2014/main" id="{C03DF94F-9027-974D-9003-3820E89B3BD8}"/>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30F255DB-8DF0-324D-81EE-C18DD4206B63}"/>
                </a:ext>
              </a:extLst>
            </p:cNvPr>
            <p:cNvSpPr txBox="1"/>
            <p:nvPr/>
          </p:nvSpPr>
          <p:spPr>
            <a:xfrm>
              <a:off x="604509" y="286486"/>
              <a:ext cx="815929"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Data Science</a:t>
              </a:r>
            </a:p>
          </p:txBody>
        </p:sp>
      </p:grpSp>
      <p:sp>
        <p:nvSpPr>
          <p:cNvPr id="62" name="Text Placeholder 5">
            <a:extLst>
              <a:ext uri="{FF2B5EF4-FFF2-40B4-BE49-F238E27FC236}">
                <a16:creationId xmlns:a16="http://schemas.microsoft.com/office/drawing/2014/main" id="{E315AE94-2494-2A49-80FA-A6BE0CADFB4E}"/>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58" name="Picture 57">
            <a:hlinkClick r:id="" action="ppaction://noaction"/>
            <a:extLst>
              <a:ext uri="{FF2B5EF4-FFF2-40B4-BE49-F238E27FC236}">
                <a16:creationId xmlns:a16="http://schemas.microsoft.com/office/drawing/2014/main" id="{98CF8C5B-A3AC-8140-B9CD-60657AC6BF13}"/>
              </a:ext>
            </a:extLst>
          </p:cNvPr>
          <p:cNvPicPr>
            <a:picLocks noChangeAspect="1"/>
          </p:cNvPicPr>
          <p:nvPr userDrawn="1"/>
        </p:nvPicPr>
        <p:blipFill rotWithShape="1">
          <a:blip r:embed="rId3">
            <a:alphaModFix amt="40000"/>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9" name="Picture 58">
            <a:hlinkClick r:id="" action="ppaction://noaction"/>
            <a:extLst>
              <a:ext uri="{FF2B5EF4-FFF2-40B4-BE49-F238E27FC236}">
                <a16:creationId xmlns:a16="http://schemas.microsoft.com/office/drawing/2014/main" id="{AB113EE4-700D-3541-9E43-5AD3A19E87A5}"/>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04C64565-C7D8-3441-B411-488745ABEBB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8FEDAE34-D61B-3649-BE57-CE9DFDF1C4E9}"/>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A59DA5FF-AD62-B144-9B28-91057E26400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2F3BD6DC-8944-4C44-8F55-231E51C8C30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85982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65025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Demo">
    <p:bg>
      <p:bgRef idx="1001">
        <a:schemeClr val="bg1"/>
      </p:bgRef>
    </p:bg>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BCE67A42-F059-3644-AAC4-EAE77AF16A2B}"/>
              </a:ext>
            </a:extLst>
          </p:cNvPr>
          <p:cNvGrpSpPr/>
          <p:nvPr userDrawn="1"/>
        </p:nvGrpSpPr>
        <p:grpSpPr>
          <a:xfrm>
            <a:off x="3378926" y="717827"/>
            <a:ext cx="8722040" cy="5611179"/>
            <a:chOff x="3378926" y="717827"/>
            <a:chExt cx="8722040" cy="5611179"/>
          </a:xfrm>
        </p:grpSpPr>
        <p:sp>
          <p:nvSpPr>
            <p:cNvPr id="35" name="Rectangle 34">
              <a:extLst>
                <a:ext uri="{FF2B5EF4-FFF2-40B4-BE49-F238E27FC236}">
                  <a16:creationId xmlns:a16="http://schemas.microsoft.com/office/drawing/2014/main" id="{7F72A937-2B3A-6A40-BD92-F67D7571AEA5}"/>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9415B964-D375-1A43-8762-D98F7D653BD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5" y="2896450"/>
            <a:ext cx="2831146" cy="861774"/>
          </a:xfrm>
        </p:spPr>
        <p:txBody>
          <a:bodyPr anchor="b"/>
          <a:lstStyle>
            <a:lvl1pPr algn="l">
              <a:defRPr sz="2800"/>
            </a:lvl1pPr>
          </a:lstStyle>
          <a:p>
            <a:r>
              <a:rPr lang="en-US"/>
              <a:t>Click to edit Master title style</a:t>
            </a: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29" name="Group 28">
            <a:extLst>
              <a:ext uri="{FF2B5EF4-FFF2-40B4-BE49-F238E27FC236}">
                <a16:creationId xmlns:a16="http://schemas.microsoft.com/office/drawing/2014/main" id="{F0F0E77B-0B1F-6446-83B3-D102B9DDC5C4}"/>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71E8F740-1031-AB4C-B70C-71B63723F7D3}"/>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2D39C14F-DB9F-534E-875E-32476040119A}"/>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65" name="Picture 64">
            <a:hlinkClick r:id="" action="ppaction://noaction"/>
            <a:extLst>
              <a:ext uri="{FF2B5EF4-FFF2-40B4-BE49-F238E27FC236}">
                <a16:creationId xmlns:a16="http://schemas.microsoft.com/office/drawing/2014/main" id="{F460C96A-8B05-6A4F-BD3B-72F89C052854}"/>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6" name="Picture 65">
            <a:hlinkClick r:id="" action="ppaction://noaction"/>
            <a:extLst>
              <a:ext uri="{FF2B5EF4-FFF2-40B4-BE49-F238E27FC236}">
                <a16:creationId xmlns:a16="http://schemas.microsoft.com/office/drawing/2014/main" id="{69601F98-681E-154C-A68C-92C47EB26088}"/>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7" name="Picture 66">
            <a:hlinkClick r:id="" action="ppaction://noaction"/>
            <a:extLst>
              <a:ext uri="{FF2B5EF4-FFF2-40B4-BE49-F238E27FC236}">
                <a16:creationId xmlns:a16="http://schemas.microsoft.com/office/drawing/2014/main" id="{7B675DB1-55FB-0D44-A9F4-A69FA18986CD}"/>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8" name="Graphic 67">
            <a:hlinkClick r:id="" action="ppaction://noaction"/>
            <a:extLst>
              <a:ext uri="{FF2B5EF4-FFF2-40B4-BE49-F238E27FC236}">
                <a16:creationId xmlns:a16="http://schemas.microsoft.com/office/drawing/2014/main" id="{2020F7FD-CD17-FD47-9BAE-8D349A5326D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69" name="Graphic 68">
            <a:hlinkClick r:id="" action="ppaction://noaction"/>
            <a:extLst>
              <a:ext uri="{FF2B5EF4-FFF2-40B4-BE49-F238E27FC236}">
                <a16:creationId xmlns:a16="http://schemas.microsoft.com/office/drawing/2014/main" id="{27CC504E-0041-1943-A7B1-7FF550BCF05D}"/>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0" name="chart" descr="chart">
            <a:hlinkClick r:id="" action="ppaction://noaction"/>
            <a:extLst>
              <a:ext uri="{FF2B5EF4-FFF2-40B4-BE49-F238E27FC236}">
                <a16:creationId xmlns:a16="http://schemas.microsoft.com/office/drawing/2014/main" id="{63A391D9-394E-2247-8801-DF4F893F93C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6418092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8" name="Group 37">
            <a:extLst>
              <a:ext uri="{FF2B5EF4-FFF2-40B4-BE49-F238E27FC236}">
                <a16:creationId xmlns:a16="http://schemas.microsoft.com/office/drawing/2014/main" id="{0EE17848-F270-2744-B9F7-11189B2D1550}"/>
              </a:ext>
            </a:extLst>
          </p:cNvPr>
          <p:cNvGrpSpPr/>
          <p:nvPr userDrawn="1"/>
        </p:nvGrpSpPr>
        <p:grpSpPr>
          <a:xfrm>
            <a:off x="293688" y="157289"/>
            <a:ext cx="1505220" cy="298474"/>
            <a:chOff x="604509" y="157289"/>
            <a:chExt cx="1505220" cy="298474"/>
          </a:xfrm>
        </p:grpSpPr>
        <p:sp>
          <p:nvSpPr>
            <p:cNvPr id="39" name="Title 2">
              <a:extLst>
                <a:ext uri="{FF2B5EF4-FFF2-40B4-BE49-F238E27FC236}">
                  <a16:creationId xmlns:a16="http://schemas.microsoft.com/office/drawing/2014/main" id="{9E1FB391-0D8C-1A4B-8C9B-055ECFED6B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40" name="TextBox 39">
              <a:extLst>
                <a:ext uri="{FF2B5EF4-FFF2-40B4-BE49-F238E27FC236}">
                  <a16:creationId xmlns:a16="http://schemas.microsoft.com/office/drawing/2014/main" id="{37283466-F7AF-E144-8925-0E51748E0037}"/>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pic>
        <p:nvPicPr>
          <p:cNvPr id="37" name="Picture 36">
            <a:hlinkClick r:id="" action="ppaction://noaction"/>
            <a:extLst>
              <a:ext uri="{FF2B5EF4-FFF2-40B4-BE49-F238E27FC236}">
                <a16:creationId xmlns:a16="http://schemas.microsoft.com/office/drawing/2014/main" id="{31C7753D-04BC-484C-8F5A-15A375375404}"/>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56" name="Picture 55">
            <a:hlinkClick r:id="" action="ppaction://noaction"/>
            <a:extLst>
              <a:ext uri="{FF2B5EF4-FFF2-40B4-BE49-F238E27FC236}">
                <a16:creationId xmlns:a16="http://schemas.microsoft.com/office/drawing/2014/main" id="{1C86B517-DDF9-9D43-8A80-6D9F9C9FFCDA}"/>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57" name="Picture 56">
            <a:hlinkClick r:id="" action="ppaction://noaction"/>
            <a:extLst>
              <a:ext uri="{FF2B5EF4-FFF2-40B4-BE49-F238E27FC236}">
                <a16:creationId xmlns:a16="http://schemas.microsoft.com/office/drawing/2014/main" id="{A69A2944-E76E-FC40-8B93-E7D37B0546A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58" name="Graphic 57">
            <a:hlinkClick r:id="" action="ppaction://noaction"/>
            <a:extLst>
              <a:ext uri="{FF2B5EF4-FFF2-40B4-BE49-F238E27FC236}">
                <a16:creationId xmlns:a16="http://schemas.microsoft.com/office/drawing/2014/main" id="{6601A27D-5F4D-D74D-AA6C-3C04B1202735}"/>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59" name="Graphic 58">
            <a:hlinkClick r:id="" action="ppaction://noaction"/>
            <a:extLst>
              <a:ext uri="{FF2B5EF4-FFF2-40B4-BE49-F238E27FC236}">
                <a16:creationId xmlns:a16="http://schemas.microsoft.com/office/drawing/2014/main" id="{D77963B5-ACDD-674D-BDDB-6F4AC519CB7A}"/>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0" name="chart" descr="chart">
            <a:hlinkClick r:id="" action="ppaction://noaction"/>
            <a:extLst>
              <a:ext uri="{FF2B5EF4-FFF2-40B4-BE49-F238E27FC236}">
                <a16:creationId xmlns:a16="http://schemas.microsoft.com/office/drawing/2014/main" id="{F6738620-932F-594F-8B62-354E670145A1}"/>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4846029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Observational Analytics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29" name="Group 28">
            <a:extLst>
              <a:ext uri="{FF2B5EF4-FFF2-40B4-BE49-F238E27FC236}">
                <a16:creationId xmlns:a16="http://schemas.microsoft.com/office/drawing/2014/main" id="{8F5FD02A-376D-074C-AD16-66DC10C81B11}"/>
              </a:ext>
            </a:extLst>
          </p:cNvPr>
          <p:cNvGrpSpPr/>
          <p:nvPr userDrawn="1"/>
        </p:nvGrpSpPr>
        <p:grpSpPr>
          <a:xfrm>
            <a:off x="293688" y="157289"/>
            <a:ext cx="1505220" cy="298474"/>
            <a:chOff x="604509" y="157289"/>
            <a:chExt cx="1505220" cy="298474"/>
          </a:xfrm>
        </p:grpSpPr>
        <p:sp>
          <p:nvSpPr>
            <p:cNvPr id="30" name="Title 2">
              <a:extLst>
                <a:ext uri="{FF2B5EF4-FFF2-40B4-BE49-F238E27FC236}">
                  <a16:creationId xmlns:a16="http://schemas.microsoft.com/office/drawing/2014/main" id="{0825273D-4543-8F4E-97DA-BC7B4EEC6D59}"/>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1" name="TextBox 30">
              <a:extLst>
                <a:ext uri="{FF2B5EF4-FFF2-40B4-BE49-F238E27FC236}">
                  <a16:creationId xmlns:a16="http://schemas.microsoft.com/office/drawing/2014/main" id="{AA4B733C-F923-8144-B111-2B84C1F7AF1C}"/>
                </a:ext>
              </a:extLst>
            </p:cNvPr>
            <p:cNvSpPr txBox="1"/>
            <p:nvPr/>
          </p:nvSpPr>
          <p:spPr>
            <a:xfrm>
              <a:off x="604509" y="286486"/>
              <a:ext cx="1505220"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Observational Analytics</a:t>
              </a:r>
            </a:p>
          </p:txBody>
        </p:sp>
      </p:grpSp>
      <p:sp>
        <p:nvSpPr>
          <p:cNvPr id="60" name="Text Placeholder 5">
            <a:extLst>
              <a:ext uri="{FF2B5EF4-FFF2-40B4-BE49-F238E27FC236}">
                <a16:creationId xmlns:a16="http://schemas.microsoft.com/office/drawing/2014/main" id="{B6D23E09-AE2F-E142-930F-613C76616FE7}"/>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pic>
        <p:nvPicPr>
          <p:cNvPr id="61" name="Picture 60">
            <a:hlinkClick r:id="" action="ppaction://noaction"/>
            <a:extLst>
              <a:ext uri="{FF2B5EF4-FFF2-40B4-BE49-F238E27FC236}">
                <a16:creationId xmlns:a16="http://schemas.microsoft.com/office/drawing/2014/main" id="{C28B7919-B48A-154C-9729-582DC27E3193}"/>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A677D885-2460-E145-9699-0E9C24540D08}"/>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7DC35995-BE34-C04F-B48B-91E2F8922F98}"/>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E98E2B77-1435-D442-B910-7DF63ABA941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34FD1809-64BD-8A4E-AF42-8216F4395772}"/>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85423AC7-622B-154D-B1EF-32E629EB4999}"/>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6088755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Demo">
    <p:bg>
      <p:bgRef idx="1001">
        <a:schemeClr val="bg1"/>
      </p:bgRef>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3BF07083-2717-6344-B59E-90570C75EBCB}"/>
              </a:ext>
            </a:extLst>
          </p:cNvPr>
          <p:cNvGrpSpPr/>
          <p:nvPr userDrawn="1"/>
        </p:nvGrpSpPr>
        <p:grpSpPr>
          <a:xfrm>
            <a:off x="3378926" y="717827"/>
            <a:ext cx="8722040" cy="5611179"/>
            <a:chOff x="3378926" y="717827"/>
            <a:chExt cx="8722040" cy="5611179"/>
          </a:xfrm>
        </p:grpSpPr>
        <p:sp>
          <p:nvSpPr>
            <p:cNvPr id="39" name="Rectangle 38">
              <a:extLst>
                <a:ext uri="{FF2B5EF4-FFF2-40B4-BE49-F238E27FC236}">
                  <a16:creationId xmlns:a16="http://schemas.microsoft.com/office/drawing/2014/main" id="{5F44E116-AC68-8743-98C9-7DB86E446B42}"/>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0" name="Picture 39">
              <a:extLst>
                <a:ext uri="{FF2B5EF4-FFF2-40B4-BE49-F238E27FC236}">
                  <a16:creationId xmlns:a16="http://schemas.microsoft.com/office/drawing/2014/main" id="{D7AA51D9-089A-6E46-BF05-334241A47DA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2726974"/>
            <a:ext cx="2839855" cy="1031250"/>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87376" y="3909462"/>
            <a:ext cx="2820366" cy="2034138"/>
          </a:xfrm>
        </p:spPr>
        <p:txBody>
          <a:bodyPr>
            <a:noAutofit/>
          </a:bodyPr>
          <a:lstStyle>
            <a:lvl1pPr marL="0" indent="0" algn="l">
              <a:buNone/>
              <a:defRPr sz="18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a:t>Add GIF</a:t>
            </a:r>
          </a:p>
        </p:txBody>
      </p:sp>
      <p:grpSp>
        <p:nvGrpSpPr>
          <p:cNvPr id="30" name="Group 29">
            <a:extLst>
              <a:ext uri="{FF2B5EF4-FFF2-40B4-BE49-F238E27FC236}">
                <a16:creationId xmlns:a16="http://schemas.microsoft.com/office/drawing/2014/main" id="{2F777AE1-59CA-5E42-B783-46ADD87C3AFB}"/>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1D9DD760-E6D8-B241-8B0C-23E01CC53A0E}"/>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DDB6F279-02E3-2E49-9708-93F80B55A608}"/>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6" name="Picture 65">
            <a:hlinkClick r:id="" action="ppaction://noaction"/>
            <a:extLst>
              <a:ext uri="{FF2B5EF4-FFF2-40B4-BE49-F238E27FC236}">
                <a16:creationId xmlns:a16="http://schemas.microsoft.com/office/drawing/2014/main" id="{EF73B919-E23E-1E4E-A67B-0914CE7C03CE}"/>
              </a:ext>
            </a:extLst>
          </p:cNvPr>
          <p:cNvPicPr>
            <a:picLocks noChangeAspect="1"/>
          </p:cNvPicPr>
          <p:nvPr userDrawn="1"/>
        </p:nvPicPr>
        <p:blipFill rotWithShape="1">
          <a:blip r:embed="rId4">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7" name="Picture 66">
            <a:hlinkClick r:id="" action="ppaction://noaction"/>
            <a:extLst>
              <a:ext uri="{FF2B5EF4-FFF2-40B4-BE49-F238E27FC236}">
                <a16:creationId xmlns:a16="http://schemas.microsoft.com/office/drawing/2014/main" id="{1007A0E7-9DA8-D146-B37C-43A3320A13B5}"/>
              </a:ext>
            </a:extLst>
          </p:cNvPr>
          <p:cNvPicPr>
            <a:picLocks noChangeAspect="1"/>
          </p:cNvPicPr>
          <p:nvPr userDrawn="1"/>
        </p:nvPicPr>
        <p:blipFill rotWithShape="1">
          <a:blip r:embed="rId5">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8" name="Picture 67">
            <a:hlinkClick r:id="" action="ppaction://noaction"/>
            <a:extLst>
              <a:ext uri="{FF2B5EF4-FFF2-40B4-BE49-F238E27FC236}">
                <a16:creationId xmlns:a16="http://schemas.microsoft.com/office/drawing/2014/main" id="{F762FFFB-80E4-3942-BE1C-9B9DDF6CEE16}"/>
              </a:ext>
            </a:extLst>
          </p:cNvPr>
          <p:cNvPicPr>
            <a:picLocks noChangeAspect="1"/>
          </p:cNvPicPr>
          <p:nvPr userDrawn="1"/>
        </p:nvPicPr>
        <p:blipFill>
          <a:blip r:embed="rId6">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9" name="Graphic 68">
            <a:hlinkClick r:id="" action="ppaction://noaction"/>
            <a:extLst>
              <a:ext uri="{FF2B5EF4-FFF2-40B4-BE49-F238E27FC236}">
                <a16:creationId xmlns:a16="http://schemas.microsoft.com/office/drawing/2014/main" id="{0598A96B-76ED-3641-80AE-38168C2043A7}"/>
              </a:ext>
            </a:extLst>
          </p:cNvPr>
          <p:cNvPicPr>
            <a:picLocks noChangeAspect="1"/>
          </p:cNvPicPr>
          <p:nvPr userDrawn="1"/>
        </p:nvPicPr>
        <p:blipFill>
          <a:blip r:embed="rId7">
            <a:alphaModFix amt="40000"/>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504510" y="183112"/>
            <a:ext cx="234616" cy="234616"/>
          </a:xfrm>
          <a:prstGeom prst="rect">
            <a:avLst/>
          </a:prstGeom>
        </p:spPr>
      </p:pic>
      <p:pic>
        <p:nvPicPr>
          <p:cNvPr id="70" name="Graphic 69">
            <a:hlinkClick r:id="" action="ppaction://noaction"/>
            <a:extLst>
              <a:ext uri="{FF2B5EF4-FFF2-40B4-BE49-F238E27FC236}">
                <a16:creationId xmlns:a16="http://schemas.microsoft.com/office/drawing/2014/main" id="{BD5BAF89-8439-1743-86E4-653DD4B48935}"/>
              </a:ext>
            </a:extLst>
          </p:cNvPr>
          <p:cNvPicPr>
            <a:picLocks noChangeAspect="1"/>
          </p:cNvPicPr>
          <p:nvPr userDrawn="1"/>
        </p:nvPicPr>
        <p:blipFill>
          <a:blip r:embed="rId9">
            <a:alphaModFix/>
            <a:extLst>
              <a:ext uri="{96DAC541-7B7A-43D3-8B79-37D633B846F1}">
                <asvg:svgBlip xmlns:asvg="http://schemas.microsoft.com/office/drawing/2016/SVG/main" r:embed="rId10"/>
              </a:ext>
            </a:extLst>
          </a:blip>
          <a:stretch>
            <a:fillRect/>
          </a:stretch>
        </p:blipFill>
        <p:spPr>
          <a:xfrm>
            <a:off x="10345761" y="172448"/>
            <a:ext cx="255944" cy="255945"/>
          </a:xfrm>
          <a:prstGeom prst="rect">
            <a:avLst/>
          </a:prstGeom>
        </p:spPr>
      </p:pic>
      <p:pic>
        <p:nvPicPr>
          <p:cNvPr id="71" name="chart" descr="chart">
            <a:hlinkClick r:id="" action="ppaction://noaction"/>
            <a:extLst>
              <a:ext uri="{FF2B5EF4-FFF2-40B4-BE49-F238E27FC236}">
                <a16:creationId xmlns:a16="http://schemas.microsoft.com/office/drawing/2014/main" id="{B7BA0907-8B57-7F4D-9C0C-0AA81263151E}"/>
              </a:ext>
            </a:extLst>
          </p:cNvPr>
          <p:cNvPicPr>
            <a:picLocks noChangeAspect="1"/>
          </p:cNvPicPr>
          <p:nvPr userDrawn="1"/>
        </p:nvPicPr>
        <p:blipFill>
          <a:blip r:embed="rId11">
            <a:alphaModFix amt="40000"/>
            <a:extLst>
              <a:ext uri="{96DAC541-7B7A-43D3-8B79-37D633B846F1}">
                <asvg:svgBlip xmlns:asvg="http://schemas.microsoft.com/office/drawing/2016/SVG/main" r:embed="rId12"/>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31280157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Left">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2034138"/>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7" name="Group 36">
            <a:extLst>
              <a:ext uri="{FF2B5EF4-FFF2-40B4-BE49-F238E27FC236}">
                <a16:creationId xmlns:a16="http://schemas.microsoft.com/office/drawing/2014/main" id="{C431847E-1E94-8448-89CD-66EE38731FD9}"/>
              </a:ext>
            </a:extLst>
          </p:cNvPr>
          <p:cNvGrpSpPr/>
          <p:nvPr userDrawn="1"/>
        </p:nvGrpSpPr>
        <p:grpSpPr>
          <a:xfrm>
            <a:off x="293688" y="157289"/>
            <a:ext cx="1325684" cy="298474"/>
            <a:chOff x="604509" y="157289"/>
            <a:chExt cx="1325684" cy="298474"/>
          </a:xfrm>
        </p:grpSpPr>
        <p:sp>
          <p:nvSpPr>
            <p:cNvPr id="56" name="Title 2">
              <a:extLst>
                <a:ext uri="{FF2B5EF4-FFF2-40B4-BE49-F238E27FC236}">
                  <a16:creationId xmlns:a16="http://schemas.microsoft.com/office/drawing/2014/main" id="{F014D7D1-D09C-F24D-B7EE-F6CCDD0DE2E4}"/>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57" name="TextBox 56">
              <a:extLst>
                <a:ext uri="{FF2B5EF4-FFF2-40B4-BE49-F238E27FC236}">
                  <a16:creationId xmlns:a16="http://schemas.microsoft.com/office/drawing/2014/main" id="{9A4BFA15-F5BD-2248-A232-C0AF8959046D}"/>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38" name="Picture 37">
            <a:hlinkClick r:id="" action="ppaction://noaction"/>
            <a:extLst>
              <a:ext uri="{FF2B5EF4-FFF2-40B4-BE49-F238E27FC236}">
                <a16:creationId xmlns:a16="http://schemas.microsoft.com/office/drawing/2014/main" id="{80206498-8E0A-0D48-9F52-3F8AC556979D}"/>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39" name="Picture 38">
            <a:hlinkClick r:id="" action="ppaction://noaction"/>
            <a:extLst>
              <a:ext uri="{FF2B5EF4-FFF2-40B4-BE49-F238E27FC236}">
                <a16:creationId xmlns:a16="http://schemas.microsoft.com/office/drawing/2014/main" id="{D0DB743B-0BB0-354A-B0C4-68D9B71532E6}"/>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40" name="Picture 39">
            <a:hlinkClick r:id="" action="ppaction://noaction"/>
            <a:extLst>
              <a:ext uri="{FF2B5EF4-FFF2-40B4-BE49-F238E27FC236}">
                <a16:creationId xmlns:a16="http://schemas.microsoft.com/office/drawing/2014/main" id="{14A277EA-9E51-604B-8688-7AE5224E5237}"/>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41" name="Graphic 40">
            <a:hlinkClick r:id="" action="ppaction://noaction"/>
            <a:extLst>
              <a:ext uri="{FF2B5EF4-FFF2-40B4-BE49-F238E27FC236}">
                <a16:creationId xmlns:a16="http://schemas.microsoft.com/office/drawing/2014/main" id="{59556347-9E1E-D646-917B-61C50CAC55FF}"/>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42" name="Graphic 41">
            <a:hlinkClick r:id="" action="ppaction://noaction"/>
            <a:extLst>
              <a:ext uri="{FF2B5EF4-FFF2-40B4-BE49-F238E27FC236}">
                <a16:creationId xmlns:a16="http://schemas.microsoft.com/office/drawing/2014/main" id="{4DC3E16F-3CF4-3540-9D76-2E288350F5BB}"/>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43" name="chart" descr="chart">
            <a:hlinkClick r:id="" action="ppaction://noaction"/>
            <a:extLst>
              <a:ext uri="{FF2B5EF4-FFF2-40B4-BE49-F238E27FC236}">
                <a16:creationId xmlns:a16="http://schemas.microsoft.com/office/drawing/2014/main" id="{67C93FFC-F3BD-6A4D-A4DF-82927EE319C7}"/>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12841340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Business Intelligence - Title">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3" y="818077"/>
            <a:ext cx="11027664" cy="553998"/>
          </a:xfrm>
        </p:spPr>
        <p:txBody>
          <a:bodyPr/>
          <a:lstStyle>
            <a:lvl1pPr algn="ctr">
              <a:defRPr/>
            </a:lvl1pPr>
          </a:lstStyle>
          <a:p>
            <a:r>
              <a:rPr lang="en-US"/>
              <a:t>Click to edit Master title style</a:t>
            </a:r>
          </a:p>
        </p:txBody>
      </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87375" y="1375268"/>
            <a:ext cx="11027664" cy="430887"/>
          </a:xfrm>
        </p:spPr>
        <p:txBody>
          <a:bodyPr/>
          <a:lstStyle>
            <a:lvl1pPr marL="0" indent="0" algn="ctr">
              <a:buNone/>
              <a:defRPr>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grpSp>
        <p:nvGrpSpPr>
          <p:cNvPr id="30" name="Group 29">
            <a:extLst>
              <a:ext uri="{FF2B5EF4-FFF2-40B4-BE49-F238E27FC236}">
                <a16:creationId xmlns:a16="http://schemas.microsoft.com/office/drawing/2014/main" id="{CE7149AD-FE83-384E-8244-7986DD8A9F21}"/>
              </a:ext>
            </a:extLst>
          </p:cNvPr>
          <p:cNvGrpSpPr/>
          <p:nvPr userDrawn="1"/>
        </p:nvGrpSpPr>
        <p:grpSpPr>
          <a:xfrm>
            <a:off x="293688" y="157289"/>
            <a:ext cx="1325684" cy="298474"/>
            <a:chOff x="604509" y="157289"/>
            <a:chExt cx="1325684" cy="298474"/>
          </a:xfrm>
        </p:grpSpPr>
        <p:sp>
          <p:nvSpPr>
            <p:cNvPr id="31" name="Title 2">
              <a:extLst>
                <a:ext uri="{FF2B5EF4-FFF2-40B4-BE49-F238E27FC236}">
                  <a16:creationId xmlns:a16="http://schemas.microsoft.com/office/drawing/2014/main" id="{82536135-0E90-0B42-913B-F197E68EF86C}"/>
                </a:ext>
              </a:extLst>
            </p:cNvPr>
            <p:cNvSpPr txBox="1">
              <a:spLocks/>
            </p:cNvSpPr>
            <p:nvPr/>
          </p:nvSpPr>
          <p:spPr>
            <a:xfrm>
              <a:off x="604509" y="157289"/>
              <a:ext cx="38311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a:solidFill>
                    <a:schemeClr val="accent1"/>
                  </a:solidFill>
                  <a:latin typeface="+mj-lt"/>
                  <a:ea typeface="+mn-ea"/>
                  <a:cs typeface="Segoe UI" panose="020B0502040204020203" pitchFamily="34" charset="0"/>
                </a:rPr>
                <a:t>Synapse</a:t>
              </a:r>
            </a:p>
          </p:txBody>
        </p:sp>
        <p:sp>
          <p:nvSpPr>
            <p:cNvPr id="32" name="TextBox 31">
              <a:extLst>
                <a:ext uri="{FF2B5EF4-FFF2-40B4-BE49-F238E27FC236}">
                  <a16:creationId xmlns:a16="http://schemas.microsoft.com/office/drawing/2014/main" id="{6822AD16-A53E-DC4F-B49A-54BD57772C12}"/>
                </a:ext>
              </a:extLst>
            </p:cNvPr>
            <p:cNvSpPr txBox="1"/>
            <p:nvPr/>
          </p:nvSpPr>
          <p:spPr>
            <a:xfrm>
              <a:off x="604509" y="286486"/>
              <a:ext cx="1325684" cy="169277"/>
            </a:xfrm>
            <a:prstGeom prst="rect">
              <a:avLst/>
            </a:prstGeom>
            <a:noFill/>
          </p:spPr>
          <p:txBody>
            <a:bodyPr wrap="none" lIns="0" tIns="0" rIns="0" bIns="0" rtlCol="0">
              <a:spAutoFit/>
            </a:bodyPr>
            <a:lstStyle/>
            <a:p>
              <a:r>
                <a:rPr lang="en-US" sz="1100" b="1">
                  <a:solidFill>
                    <a:srgbClr val="FFFFFF"/>
                  </a:solidFill>
                  <a:latin typeface="Segoe UI Semibold"/>
                  <a:cs typeface="Segoe UI" panose="020B0502040204020203" pitchFamily="34" charset="0"/>
                </a:rPr>
                <a:t>Business Intelligence</a:t>
              </a:r>
            </a:p>
          </p:txBody>
        </p:sp>
      </p:grpSp>
      <p:pic>
        <p:nvPicPr>
          <p:cNvPr id="61" name="Picture 60">
            <a:hlinkClick r:id="" action="ppaction://noaction"/>
            <a:extLst>
              <a:ext uri="{FF2B5EF4-FFF2-40B4-BE49-F238E27FC236}">
                <a16:creationId xmlns:a16="http://schemas.microsoft.com/office/drawing/2014/main" id="{7B7F4FFA-1FC2-7143-94E2-8E3177A98717}"/>
              </a:ext>
            </a:extLst>
          </p:cNvPr>
          <p:cNvPicPr>
            <a:picLocks noChangeAspect="1"/>
          </p:cNvPicPr>
          <p:nvPr userDrawn="1"/>
        </p:nvPicPr>
        <p:blipFill rotWithShape="1">
          <a:blip r:embed="rId3">
            <a:alphaModFix/>
            <a:extLst>
              <a:ext uri="{28A0092B-C50C-407E-A947-70E740481C1C}">
                <a14:useLocalDpi xmlns:a14="http://schemas.microsoft.com/office/drawing/2010/main" val="0"/>
              </a:ext>
            </a:extLst>
          </a:blip>
          <a:srcRect/>
          <a:stretch/>
        </p:blipFill>
        <p:spPr>
          <a:xfrm>
            <a:off x="11221430" y="175230"/>
            <a:ext cx="229427" cy="248566"/>
          </a:xfrm>
          <a:prstGeom prst="rect">
            <a:avLst/>
          </a:prstGeom>
        </p:spPr>
      </p:pic>
      <p:pic>
        <p:nvPicPr>
          <p:cNvPr id="62" name="Picture 61">
            <a:hlinkClick r:id="" action="ppaction://noaction"/>
            <a:extLst>
              <a:ext uri="{FF2B5EF4-FFF2-40B4-BE49-F238E27FC236}">
                <a16:creationId xmlns:a16="http://schemas.microsoft.com/office/drawing/2014/main" id="{593909FA-10C3-0C4B-9090-86B23F6C6CF1}"/>
              </a:ext>
            </a:extLst>
          </p:cNvPr>
          <p:cNvPicPr>
            <a:picLocks noChangeAspect="1"/>
          </p:cNvPicPr>
          <p:nvPr userDrawn="1"/>
        </p:nvPicPr>
        <p:blipFill rotWithShape="1">
          <a:blip r:embed="rId4">
            <a:alphaModFix amt="40000"/>
            <a:extLst>
              <a:ext uri="{28A0092B-C50C-407E-A947-70E740481C1C}">
                <a14:useLocalDpi xmlns:a14="http://schemas.microsoft.com/office/drawing/2010/main" val="0"/>
              </a:ext>
            </a:extLst>
          </a:blip>
          <a:srcRect l="-6889" b="-12271"/>
          <a:stretch/>
        </p:blipFill>
        <p:spPr>
          <a:xfrm>
            <a:off x="10766710" y="172448"/>
            <a:ext cx="255944" cy="279958"/>
          </a:xfrm>
          <a:prstGeom prst="rect">
            <a:avLst/>
          </a:prstGeom>
        </p:spPr>
      </p:pic>
      <p:pic>
        <p:nvPicPr>
          <p:cNvPr id="63" name="Picture 62">
            <a:hlinkClick r:id="" action="ppaction://noaction"/>
            <a:extLst>
              <a:ext uri="{FF2B5EF4-FFF2-40B4-BE49-F238E27FC236}">
                <a16:creationId xmlns:a16="http://schemas.microsoft.com/office/drawing/2014/main" id="{1CFCF211-4D32-114A-AD4A-9E6E39FDCB2C}"/>
              </a:ext>
            </a:extLst>
          </p:cNvPr>
          <p:cNvPicPr>
            <a:picLocks noChangeAspect="1"/>
          </p:cNvPicPr>
          <p:nvPr userDrawn="1"/>
        </p:nvPicPr>
        <p:blipFill>
          <a:blip r:embed="rId5">
            <a:alphaModFix amt="40000"/>
            <a:extLst>
              <a:ext uri="{28A0092B-C50C-407E-A947-70E740481C1C}">
                <a14:useLocalDpi xmlns:a14="http://schemas.microsoft.com/office/drawing/2010/main" val="0"/>
              </a:ext>
            </a:extLst>
          </a:blip>
          <a:stretch>
            <a:fillRect/>
          </a:stretch>
        </p:blipFill>
        <p:spPr>
          <a:xfrm>
            <a:off x="9925638" y="195196"/>
            <a:ext cx="228600" cy="228600"/>
          </a:xfrm>
          <a:prstGeom prst="rect">
            <a:avLst/>
          </a:prstGeom>
        </p:spPr>
      </p:pic>
      <p:pic>
        <p:nvPicPr>
          <p:cNvPr id="64" name="Graphic 63">
            <a:hlinkClick r:id="" action="ppaction://noaction"/>
            <a:extLst>
              <a:ext uri="{FF2B5EF4-FFF2-40B4-BE49-F238E27FC236}">
                <a16:creationId xmlns:a16="http://schemas.microsoft.com/office/drawing/2014/main" id="{D82EE8AB-9825-0C4E-8597-97D1D038452C}"/>
              </a:ext>
            </a:extLst>
          </p:cNvPr>
          <p:cNvPicPr>
            <a:picLocks noChangeAspect="1"/>
          </p:cNvPicPr>
          <p:nvPr userDrawn="1"/>
        </p:nvPicPr>
        <p:blipFill>
          <a:blip r:embed="rId6">
            <a:alphaModFix amt="40000"/>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04510" y="183112"/>
            <a:ext cx="234616" cy="234616"/>
          </a:xfrm>
          <a:prstGeom prst="rect">
            <a:avLst/>
          </a:prstGeom>
        </p:spPr>
      </p:pic>
      <p:pic>
        <p:nvPicPr>
          <p:cNvPr id="65" name="Graphic 64">
            <a:hlinkClick r:id="" action="ppaction://noaction"/>
            <a:extLst>
              <a:ext uri="{FF2B5EF4-FFF2-40B4-BE49-F238E27FC236}">
                <a16:creationId xmlns:a16="http://schemas.microsoft.com/office/drawing/2014/main" id="{C131C5AB-133C-7C49-B358-74640AECD34D}"/>
              </a:ext>
            </a:extLst>
          </p:cNvPr>
          <p:cNvPicPr>
            <a:picLocks noChangeAspect="1"/>
          </p:cNvPicPr>
          <p:nvPr userDrawn="1"/>
        </p:nvPicPr>
        <p:blipFill>
          <a:blip r:embed="rId8">
            <a:alphaModFix/>
            <a:extLst>
              <a:ext uri="{96DAC541-7B7A-43D3-8B79-37D633B846F1}">
                <asvg:svgBlip xmlns:asvg="http://schemas.microsoft.com/office/drawing/2016/SVG/main" r:embed="rId9"/>
              </a:ext>
            </a:extLst>
          </a:blip>
          <a:stretch>
            <a:fillRect/>
          </a:stretch>
        </p:blipFill>
        <p:spPr>
          <a:xfrm>
            <a:off x="10345761" y="172448"/>
            <a:ext cx="255944" cy="255945"/>
          </a:xfrm>
          <a:prstGeom prst="rect">
            <a:avLst/>
          </a:prstGeom>
        </p:spPr>
      </p:pic>
      <p:pic>
        <p:nvPicPr>
          <p:cNvPr id="66" name="chart" descr="chart">
            <a:hlinkClick r:id="" action="ppaction://noaction"/>
            <a:extLst>
              <a:ext uri="{FF2B5EF4-FFF2-40B4-BE49-F238E27FC236}">
                <a16:creationId xmlns:a16="http://schemas.microsoft.com/office/drawing/2014/main" id="{96DC169A-4407-5840-A09F-8CCEA36E696D}"/>
              </a:ext>
            </a:extLst>
          </p:cNvPr>
          <p:cNvPicPr>
            <a:picLocks noChangeAspect="1"/>
          </p:cNvPicPr>
          <p:nvPr userDrawn="1"/>
        </p:nvPicPr>
        <p:blipFill>
          <a:blip r:embed="rId10">
            <a:alphaModFix amt="40000"/>
            <a:extLst>
              <a:ext uri="{96DAC541-7B7A-43D3-8B79-37D633B846F1}">
                <asvg:svgBlip xmlns:asvg="http://schemas.microsoft.com/office/drawing/2016/SVG/main" r:embed="rId11"/>
              </a:ext>
            </a:extLst>
          </a:blip>
          <a:stretch>
            <a:fillRect/>
          </a:stretch>
        </p:blipFill>
        <p:spPr>
          <a:xfrm>
            <a:off x="11654003" y="184082"/>
            <a:ext cx="232676" cy="232676"/>
          </a:xfrm>
          <a:prstGeom prst="rect">
            <a:avLst/>
          </a:prstGeom>
        </p:spPr>
      </p:pic>
    </p:spTree>
    <p:extLst>
      <p:ext uri="{BB962C8B-B14F-4D97-AF65-F5344CB8AC3E}">
        <p14:creationId xmlns:p14="http://schemas.microsoft.com/office/powerpoint/2010/main" val="2800213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8576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userDrawn="1">
  <p:cSld name="2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34974" y="926327"/>
            <a:ext cx="11327488" cy="307648"/>
          </a:xfrm>
          <a:noFill/>
        </p:spPr>
        <p:txBody>
          <a:bodyPr wrap="square" lIns="0" tIns="0" rIns="0" bIns="0">
            <a:spAutoFit/>
          </a:bodyPr>
          <a:lstStyle>
            <a:lvl1pPr marL="0" indent="0" algn="l">
              <a:spcBef>
                <a:spcPts val="0"/>
              </a:spcBef>
              <a:spcAft>
                <a:spcPts val="0"/>
              </a:spcAft>
              <a:buFont typeface="Arial" panose="020B0604020202020204" pitchFamily="34" charset="0"/>
              <a:buNone/>
              <a:defRPr sz="1999"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a:xfrm>
            <a:off x="434975" y="435824"/>
            <a:ext cx="11327488" cy="553998"/>
          </a:xfrm>
        </p:spPr>
        <p:txBody>
          <a:bodyPr/>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18368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119334-ABD6-4EB2-9B59-2EB9CF8BB22F}" type="datetimeFigureOut">
              <a:rPr lang="en-US" smtClean="0"/>
              <a:t>12/11/2023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1C8E8A-2167-41B6-A1F3-988EB422C6E2}" type="slidenum">
              <a:rPr lang="en-US" smtClean="0"/>
              <a:t>‹#›</a:t>
            </a:fld>
            <a:endParaRPr lang="en-US"/>
          </a:p>
        </p:txBody>
      </p:sp>
    </p:spTree>
    <p:extLst>
      <p:ext uri="{BB962C8B-B14F-4D97-AF65-F5344CB8AC3E}">
        <p14:creationId xmlns:p14="http://schemas.microsoft.com/office/powerpoint/2010/main" val="143002927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userDrawn="1">
  <p:cSld name="1_Community slide">
    <p:bg>
      <p:bgRef idx="1001">
        <a:schemeClr val="bg1"/>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E3F0FBD-49EC-BB48-87E0-FD87A92BE656}"/>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
        <p:nvSpPr>
          <p:cNvPr id="5" name="Text Placeholder 5">
            <a:extLst>
              <a:ext uri="{FF2B5EF4-FFF2-40B4-BE49-F238E27FC236}">
                <a16:creationId xmlns:a16="http://schemas.microsoft.com/office/drawing/2014/main" id="{9487EFED-E378-23D5-0AAA-DBE400CE105C}"/>
              </a:ext>
            </a:extLst>
          </p:cNvPr>
          <p:cNvSpPr>
            <a:spLocks noGrp="1"/>
          </p:cNvSpPr>
          <p:nvPr>
            <p:ph type="body" sz="quarter" idx="10"/>
          </p:nvPr>
        </p:nvSpPr>
        <p:spPr>
          <a:xfrm>
            <a:off x="584200" y="1278777"/>
            <a:ext cx="11027664" cy="553998"/>
          </a:xfrm>
          <a:ln>
            <a:noFill/>
          </a:ln>
        </p:spPr>
        <p:txBody>
          <a:bodyPr/>
          <a:lstStyle>
            <a:lvl1pPr marL="0" indent="0" algn="l">
              <a:buNone/>
              <a:defRPr sz="36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F062CA8F-CB6F-4C13-82B7-06FF640222EC}"/>
              </a:ext>
            </a:extLst>
          </p:cNvPr>
          <p:cNvCxnSpPr>
            <a:cxnSpLocks/>
          </p:cNvCxnSpPr>
          <p:nvPr userDrawn="1"/>
        </p:nvCxnSpPr>
        <p:spPr>
          <a:xfrm>
            <a:off x="2220618" y="445064"/>
            <a:ext cx="0" cy="5600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CB8C0B07-8B23-EF00-75B5-0F511C482AA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29133" y="458142"/>
            <a:ext cx="497094" cy="562797"/>
          </a:xfrm>
          <a:prstGeom prst="rect">
            <a:avLst/>
          </a:prstGeom>
        </p:spPr>
      </p:pic>
      <p:grpSp>
        <p:nvGrpSpPr>
          <p:cNvPr id="9" name="Group 8">
            <a:extLst>
              <a:ext uri="{FF2B5EF4-FFF2-40B4-BE49-F238E27FC236}">
                <a16:creationId xmlns:a16="http://schemas.microsoft.com/office/drawing/2014/main" id="{A32D36E5-5A7B-E811-7F24-FD25521BF83E}"/>
              </a:ext>
            </a:extLst>
          </p:cNvPr>
          <p:cNvGrpSpPr/>
          <p:nvPr userDrawn="1"/>
        </p:nvGrpSpPr>
        <p:grpSpPr>
          <a:xfrm>
            <a:off x="10503330" y="575868"/>
            <a:ext cx="900888" cy="298474"/>
            <a:chOff x="604509" y="157289"/>
            <a:chExt cx="900888" cy="298474"/>
          </a:xfrm>
        </p:grpSpPr>
        <p:sp>
          <p:nvSpPr>
            <p:cNvPr id="10" name="Title 2">
              <a:extLst>
                <a:ext uri="{FF2B5EF4-FFF2-40B4-BE49-F238E27FC236}">
                  <a16:creationId xmlns:a16="http://schemas.microsoft.com/office/drawing/2014/main" id="{DB45304F-10A0-9871-C9E5-4934438A861E}"/>
                </a:ext>
              </a:extLst>
            </p:cNvPr>
            <p:cNvSpPr txBox="1">
              <a:spLocks/>
            </p:cNvSpPr>
            <p:nvPr/>
          </p:nvSpPr>
          <p:spPr>
            <a:xfrm>
              <a:off x="604509" y="157289"/>
              <a:ext cx="851195"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pl-PL" sz="800" kern="1200" spc="0" baseline="0">
                  <a:solidFill>
                    <a:schemeClr val="accent1"/>
                  </a:solidFill>
                  <a:latin typeface="+mj-lt"/>
                  <a:ea typeface="+mn-ea"/>
                  <a:cs typeface="Segoe UI" panose="020B0502040204020203" pitchFamily="34" charset="0"/>
                </a:rPr>
                <a:t>Azure Synapse 💙</a:t>
              </a:r>
              <a:endParaRPr lang="en-CA" sz="800" kern="1200" spc="0" baseline="0">
                <a:solidFill>
                  <a:schemeClr val="accent1"/>
                </a:solidFill>
                <a:latin typeface="+mj-lt"/>
                <a:ea typeface="+mn-ea"/>
                <a:cs typeface="Segoe UI" panose="020B0502040204020203" pitchFamily="34" charset="0"/>
              </a:endParaRPr>
            </a:p>
          </p:txBody>
        </p:sp>
        <p:sp>
          <p:nvSpPr>
            <p:cNvPr id="11" name="TextBox 10">
              <a:extLst>
                <a:ext uri="{FF2B5EF4-FFF2-40B4-BE49-F238E27FC236}">
                  <a16:creationId xmlns:a16="http://schemas.microsoft.com/office/drawing/2014/main" id="{8138182C-0973-FC06-C70C-17A7C17B93E1}"/>
                </a:ext>
              </a:extLst>
            </p:cNvPr>
            <p:cNvSpPr txBox="1"/>
            <p:nvPr/>
          </p:nvSpPr>
          <p:spPr>
            <a:xfrm>
              <a:off x="604509" y="286486"/>
              <a:ext cx="900888" cy="169277"/>
            </a:xfrm>
            <a:prstGeom prst="rect">
              <a:avLst/>
            </a:prstGeom>
            <a:noFill/>
          </p:spPr>
          <p:txBody>
            <a:bodyPr wrap="none" lIns="0" tIns="0" rIns="0" bIns="0" rtlCol="0">
              <a:spAutoFit/>
            </a:bodyPr>
            <a:lstStyle/>
            <a:p>
              <a:r>
                <a:rPr lang="pl-PL" sz="1100" b="1">
                  <a:solidFill>
                    <a:srgbClr val="FFFFFF"/>
                  </a:solidFill>
                  <a:latin typeface="Segoe UI Semibold"/>
                  <a:cs typeface="Segoe UI" panose="020B0502040204020203" pitchFamily="34" charset="0"/>
                </a:rPr>
                <a:t>    </a:t>
              </a:r>
              <a:r>
                <a:rPr lang="pl-PL" sz="1100" b="1" err="1">
                  <a:solidFill>
                    <a:srgbClr val="FFFFFF"/>
                  </a:solidFill>
                  <a:latin typeface="Segoe UI Semibold"/>
                  <a:cs typeface="Segoe UI" panose="020B0502040204020203" pitchFamily="34" charset="0"/>
                </a:rPr>
                <a:t>Community</a:t>
              </a:r>
              <a:endParaRPr lang="en-US" sz="1100" b="1">
                <a:solidFill>
                  <a:srgbClr val="FFFFFF"/>
                </a:solidFill>
                <a:latin typeface="Segoe UI Semibold"/>
                <a:cs typeface="Segoe UI" panose="020B0502040204020203" pitchFamily="34" charset="0"/>
              </a:endParaRPr>
            </a:p>
          </p:txBody>
        </p:sp>
      </p:grpSp>
      <p:grpSp>
        <p:nvGrpSpPr>
          <p:cNvPr id="16" name="Group 15">
            <a:extLst>
              <a:ext uri="{FF2B5EF4-FFF2-40B4-BE49-F238E27FC236}">
                <a16:creationId xmlns:a16="http://schemas.microsoft.com/office/drawing/2014/main" id="{23F1EC63-A31E-E622-CD81-C8B9E94FAF1D}"/>
              </a:ext>
            </a:extLst>
          </p:cNvPr>
          <p:cNvGrpSpPr/>
          <p:nvPr userDrawn="1"/>
        </p:nvGrpSpPr>
        <p:grpSpPr>
          <a:xfrm>
            <a:off x="7384806" y="4011415"/>
            <a:ext cx="5762949" cy="2750092"/>
            <a:chOff x="0" y="1039951"/>
            <a:chExt cx="12192000" cy="5818049"/>
          </a:xfrm>
        </p:grpSpPr>
        <p:pic>
          <p:nvPicPr>
            <p:cNvPr id="17" name="!!1">
              <a:extLst>
                <a:ext uri="{FF2B5EF4-FFF2-40B4-BE49-F238E27FC236}">
                  <a16:creationId xmlns:a16="http://schemas.microsoft.com/office/drawing/2014/main" id="{BC0D9D14-C9FA-E004-E610-BB95A086A9E9}"/>
                </a:ext>
              </a:extLst>
            </p:cNvPr>
            <p:cNvPicPr>
              <a:picLocks noChangeAspect="1"/>
            </p:cNvPicPr>
            <p:nvPr/>
          </p:nvPicPr>
          <p:blipFill rotWithShape="1">
            <a:blip r:embed="rId5">
              <a:alphaModFix amt="30000"/>
              <a:extLst>
                <a:ext uri="{28A0092B-C50C-407E-A947-70E740481C1C}">
                  <a14:useLocalDpi xmlns:a14="http://schemas.microsoft.com/office/drawing/2010/main" val="0"/>
                </a:ext>
              </a:extLst>
            </a:blip>
            <a:srcRect b="8314"/>
            <a:stretch/>
          </p:blipFill>
          <p:spPr>
            <a:xfrm>
              <a:off x="2906319" y="1039951"/>
              <a:ext cx="6379362" cy="5818049"/>
            </a:xfrm>
            <a:prstGeom prst="rect">
              <a:avLst/>
            </a:prstGeom>
          </p:spPr>
        </p:pic>
        <p:sp>
          <p:nvSpPr>
            <p:cNvPr id="18" name="Rectangle 17">
              <a:extLst>
                <a:ext uri="{FF2B5EF4-FFF2-40B4-BE49-F238E27FC236}">
                  <a16:creationId xmlns:a16="http://schemas.microsoft.com/office/drawing/2014/main" id="{DC3FAE13-86C3-43BC-C468-9077DED5C9F5}"/>
                </a:ext>
              </a:extLst>
            </p:cNvPr>
            <p:cNvSpPr/>
            <p:nvPr/>
          </p:nvSpPr>
          <p:spPr bwMode="auto">
            <a:xfrm>
              <a:off x="0" y="1907177"/>
              <a:ext cx="12192000" cy="4950823"/>
            </a:xfrm>
            <a:prstGeom prst="rect">
              <a:avLst/>
            </a:prstGeom>
            <a:gradFill>
              <a:gsLst>
                <a:gs pos="0">
                  <a:schemeClr val="bg1">
                    <a:alpha val="0"/>
                  </a:schemeClr>
                </a:gs>
                <a:gs pos="100000">
                  <a:schemeClr val="bg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err="1">
                <a:solidFill>
                  <a:srgbClr val="FFFFFF"/>
                </a:solidFill>
                <a:ea typeface="Segoe UI" pitchFamily="34" charset="0"/>
                <a:cs typeface="Segoe UI" pitchFamily="34" charset="0"/>
              </a:endParaRPr>
            </a:p>
          </p:txBody>
        </p:sp>
      </p:grpSp>
      <p:sp>
        <p:nvSpPr>
          <p:cNvPr id="19" name="Content Placeholder 3">
            <a:extLst>
              <a:ext uri="{FF2B5EF4-FFF2-40B4-BE49-F238E27FC236}">
                <a16:creationId xmlns:a16="http://schemas.microsoft.com/office/drawing/2014/main" id="{CBC3BC75-97B9-425C-867B-912EF9C80D39}"/>
              </a:ext>
            </a:extLst>
          </p:cNvPr>
          <p:cNvSpPr>
            <a:spLocks noGrp="1"/>
          </p:cNvSpPr>
          <p:nvPr>
            <p:ph sz="quarter" idx="11"/>
          </p:nvPr>
        </p:nvSpPr>
        <p:spPr>
          <a:xfrm>
            <a:off x="584201"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3">
            <a:extLst>
              <a:ext uri="{FF2B5EF4-FFF2-40B4-BE49-F238E27FC236}">
                <a16:creationId xmlns:a16="http://schemas.microsoft.com/office/drawing/2014/main" id="{1367D324-5FB6-EE6F-BD12-A4DE13FBA272}"/>
              </a:ext>
            </a:extLst>
          </p:cNvPr>
          <p:cNvSpPr>
            <a:spLocks noGrp="1"/>
          </p:cNvSpPr>
          <p:nvPr>
            <p:ph sz="quarter" idx="12"/>
          </p:nvPr>
        </p:nvSpPr>
        <p:spPr>
          <a:xfrm>
            <a:off x="6325263" y="1948070"/>
            <a:ext cx="5273070" cy="4320968"/>
          </a:xfrm>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4989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71436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0_Large Number Divider 1">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10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3_Large Number Divider 1">
    <p:bg>
      <p:bgPr>
        <a:solidFill>
          <a:srgbClr val="F4F4F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48989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4_Large Number Divider 1">
    <p:bg>
      <p:bgPr>
        <a:solidFill>
          <a:srgbClr val="C6CD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15945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20_Large Number Divider 1">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4340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21_Large Number Divider 1">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outdoor&#10;&#10;Description automatically generated">
            <a:extLst>
              <a:ext uri="{FF2B5EF4-FFF2-40B4-BE49-F238E27FC236}">
                <a16:creationId xmlns:a16="http://schemas.microsoft.com/office/drawing/2014/main" id="{EA648E7D-1D8F-EB6D-669D-C11C81B6859A}"/>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713048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2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1025EDE9-3B05-7230-5E33-33D3F2B4E520}"/>
              </a:ext>
            </a:extLst>
          </p:cNvPr>
          <p:cNvPicPr>
            <a:picLocks noChangeAspect="1"/>
          </p:cNvPicPr>
          <p:nvPr userDrawn="1"/>
        </p:nvPicPr>
        <p:blipFill>
          <a:blip r:embed="rId2">
            <a:alphaModFix amt="45000"/>
          </a:blip>
          <a:stretch>
            <a:fillRect/>
          </a:stretch>
        </p:blipFill>
        <p:spPr>
          <a:xfrm rot="10800000">
            <a:off x="0" y="518160"/>
            <a:ext cx="12192000" cy="6339840"/>
          </a:xfrm>
          <a:prstGeom prst="rect">
            <a:avLst/>
          </a:prstGeom>
        </p:spPr>
      </p:pic>
    </p:spTree>
    <p:extLst>
      <p:ext uri="{BB962C8B-B14F-4D97-AF65-F5344CB8AC3E}">
        <p14:creationId xmlns:p14="http://schemas.microsoft.com/office/powerpoint/2010/main" val="5910015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23_Large Number Divider 1">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10BD13E-B531-A9CF-1A44-9EDCB23FC4A1}"/>
              </a:ext>
            </a:extLst>
          </p:cNvPr>
          <p:cNvPicPr>
            <a:picLocks noChangeAspect="1"/>
          </p:cNvPicPr>
          <p:nvPr userDrawn="1"/>
        </p:nvPicPr>
        <p:blipFill rotWithShape="1">
          <a:blip r:embed="rId2">
            <a:alphaModFix amt="35000"/>
          </a:blip>
          <a:srcRect t="13756"/>
          <a:stretch/>
        </p:blipFill>
        <p:spPr>
          <a:xfrm rot="10800000">
            <a:off x="0" y="1390297"/>
            <a:ext cx="12192000" cy="5467703"/>
          </a:xfrm>
          <a:prstGeom prst="rect">
            <a:avLst/>
          </a:prstGeom>
        </p:spPr>
      </p:pic>
    </p:spTree>
    <p:extLst>
      <p:ext uri="{BB962C8B-B14F-4D97-AF65-F5344CB8AC3E}">
        <p14:creationId xmlns:p14="http://schemas.microsoft.com/office/powerpoint/2010/main" val="16267664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24_Large Number Divider 1">
    <p:bg>
      <p:bgPr>
        <a:solidFill>
          <a:schemeClr val="tx1"/>
        </a:solidFill>
        <a:effectLst/>
      </p:bgPr>
    </p:bg>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DA42DE63-DA90-A87D-936E-2D025F3B4F48}"/>
              </a:ext>
            </a:extLst>
          </p:cNvPr>
          <p:cNvPicPr>
            <a:picLocks noChangeAspect="1"/>
          </p:cNvPicPr>
          <p:nvPr userDrawn="1"/>
        </p:nvPicPr>
        <p:blipFill rotWithShape="1">
          <a:blip r:embed="rId2">
            <a:alphaModFix amt="35000"/>
          </a:blip>
          <a:srcRect t="15018"/>
          <a:stretch/>
        </p:blipFill>
        <p:spPr>
          <a:xfrm rot="10800000">
            <a:off x="0" y="1470267"/>
            <a:ext cx="12192000" cy="5387733"/>
          </a:xfrm>
          <a:prstGeom prst="rect">
            <a:avLst/>
          </a:prstGeom>
        </p:spPr>
      </p:pic>
    </p:spTree>
    <p:extLst>
      <p:ext uri="{BB962C8B-B14F-4D97-AF65-F5344CB8AC3E}">
        <p14:creationId xmlns:p14="http://schemas.microsoft.com/office/powerpoint/2010/main" val="33325137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5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 uri="{C183D7F6-B498-43B3-948B-1728B52AA6E4}">
                <adec:decorative xmlns:adec="http://schemas.microsoft.com/office/drawing/2017/decorative" val="0"/>
              </a:ext>
            </a:extLst>
          </p:cNvPr>
          <p:cNvCxnSpPr>
            <a:cxnSpLocks/>
          </p:cNvCxnSpPr>
          <p:nvPr userDrawn="1"/>
        </p:nvCxnSpPr>
        <p:spPr>
          <a:xfrm>
            <a:off x="5223978"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2" name="Text Placeholder 16">
            <a:extLst>
              <a:ext uri="{FF2B5EF4-FFF2-40B4-BE49-F238E27FC236}">
                <a16:creationId xmlns:a16="http://schemas.microsoft.com/office/drawing/2014/main" id="{03125DCE-A0DB-2CD6-F360-E90F8EEA2278}"/>
              </a:ext>
            </a:extLst>
          </p:cNvPr>
          <p:cNvSpPr>
            <a:spLocks noGrp="1"/>
          </p:cNvSpPr>
          <p:nvPr>
            <p:ph type="body" sz="quarter" idx="39"/>
          </p:nvPr>
        </p:nvSpPr>
        <p:spPr>
          <a:xfrm>
            <a:off x="8084968" y="5166047"/>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 name="Straight Connector 2">
            <a:extLst>
              <a:ext uri="{FF2B5EF4-FFF2-40B4-BE49-F238E27FC236}">
                <a16:creationId xmlns:a16="http://schemas.microsoft.com/office/drawing/2014/main" id="{193C2935-29DA-A953-A314-E134725303AA}"/>
              </a:ext>
            </a:extLst>
          </p:cNvPr>
          <p:cNvCxnSpPr>
            <a:cxnSpLocks/>
          </p:cNvCxnSpPr>
          <p:nvPr userDrawn="1"/>
        </p:nvCxnSpPr>
        <p:spPr>
          <a:xfrm>
            <a:off x="8080567" y="5022031"/>
            <a:ext cx="2445713" cy="0"/>
          </a:xfrm>
          <a:prstGeom prst="line">
            <a:avLst/>
          </a:prstGeom>
          <a:ln w="254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 Placeholder 28">
            <a:extLst>
              <a:ext uri="{FF2B5EF4-FFF2-40B4-BE49-F238E27FC236}">
                <a16:creationId xmlns:a16="http://schemas.microsoft.com/office/drawing/2014/main" id="{819DB494-389C-BBF6-405B-8D52D3084970}"/>
              </a:ext>
            </a:extLst>
          </p:cNvPr>
          <p:cNvSpPr>
            <a:spLocks noGrp="1"/>
          </p:cNvSpPr>
          <p:nvPr>
            <p:ph type="body" sz="quarter" idx="40" hasCustomPrompt="1"/>
          </p:nvPr>
        </p:nvSpPr>
        <p:spPr>
          <a:xfrm>
            <a:off x="8083741"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39604224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6_Header Line 12 Months">
    <p:spTree>
      <p:nvGrpSpPr>
        <p:cNvPr id="1" name=""/>
        <p:cNvGrpSpPr/>
        <p:nvPr/>
      </p:nvGrpSpPr>
      <p:grpSpPr>
        <a:xfrm>
          <a:off x="0" y="0"/>
          <a:ext cx="0" cy="0"/>
          <a:chOff x="0" y="0"/>
          <a:chExt cx="0" cy="0"/>
        </a:xfrm>
      </p:grpSpPr>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5223978" y="1645653"/>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083742" y="1645653"/>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5223978" y="3406214"/>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084968" y="3406214"/>
            <a:ext cx="24408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5223978"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080567" y="1526223"/>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5223978"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080567" y="3262198"/>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5223530"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083741" y="945198"/>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5223530"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083741" y="2686134"/>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
        <p:nvSpPr>
          <p:cNvPr id="4" name="Text Placeholder 16">
            <a:extLst>
              <a:ext uri="{FF2B5EF4-FFF2-40B4-BE49-F238E27FC236}">
                <a16:creationId xmlns:a16="http://schemas.microsoft.com/office/drawing/2014/main" id="{C29DFEC5-946A-BB92-1334-ACE7B43907BF}"/>
              </a:ext>
            </a:extLst>
          </p:cNvPr>
          <p:cNvSpPr>
            <a:spLocks noGrp="1"/>
          </p:cNvSpPr>
          <p:nvPr>
            <p:ph type="body" sz="quarter" idx="35"/>
          </p:nvPr>
        </p:nvSpPr>
        <p:spPr>
          <a:xfrm>
            <a:off x="5223978" y="5166047"/>
            <a:ext cx="2448146"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8" name="Straight Connector 7">
            <a:extLst>
              <a:ext uri="{FF2B5EF4-FFF2-40B4-BE49-F238E27FC236}">
                <a16:creationId xmlns:a16="http://schemas.microsoft.com/office/drawing/2014/main" id="{64B039F3-5E70-7A71-B946-437C0D95DD8D}"/>
              </a:ext>
            </a:extLst>
          </p:cNvPr>
          <p:cNvCxnSpPr>
            <a:cxnSpLocks/>
          </p:cNvCxnSpPr>
          <p:nvPr userDrawn="1"/>
        </p:nvCxnSpPr>
        <p:spPr>
          <a:xfrm>
            <a:off x="5223978" y="5022031"/>
            <a:ext cx="2445713" cy="0"/>
          </a:xfrm>
          <a:prstGeom prst="line">
            <a:avLst/>
          </a:prstGeom>
          <a:ln w="254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 Placeholder 28">
            <a:extLst>
              <a:ext uri="{FF2B5EF4-FFF2-40B4-BE49-F238E27FC236}">
                <a16:creationId xmlns:a16="http://schemas.microsoft.com/office/drawing/2014/main" id="{6DC534A6-26E9-D943-EC01-B68A88789B46}"/>
              </a:ext>
            </a:extLst>
          </p:cNvPr>
          <p:cNvSpPr>
            <a:spLocks noGrp="1"/>
          </p:cNvSpPr>
          <p:nvPr>
            <p:ph type="body" sz="quarter" idx="38" hasCustomPrompt="1"/>
          </p:nvPr>
        </p:nvSpPr>
        <p:spPr>
          <a:xfrm>
            <a:off x="5223530" y="4445967"/>
            <a:ext cx="2445713" cy="581025"/>
          </a:xfrm>
        </p:spPr>
        <p:txBody>
          <a:bodyPr lIns="90000" tIns="46800" rIns="90000" bIns="46800" anchor="ctr">
            <a:noAutofit/>
          </a:bodyPr>
          <a:lstStyle>
            <a:lvl1pPr marL="0" indent="0">
              <a:buNone/>
              <a:defRPr sz="2000">
                <a:solidFill>
                  <a:srgbClr val="117865"/>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106706836"/>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6164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Big Left No Sub">
    <p:spTree>
      <p:nvGrpSpPr>
        <p:cNvPr id="1" name=""/>
        <p:cNvGrpSpPr/>
        <p:nvPr/>
      </p:nvGrpSpPr>
      <p:grpSpPr>
        <a:xfrm>
          <a:off x="0" y="0"/>
          <a:ext cx="0" cy="0"/>
          <a:chOff x="0" y="0"/>
          <a:chExt cx="0" cy="0"/>
        </a:xfrm>
      </p:grpSpPr>
      <p:sp>
        <p:nvSpPr>
          <p:cNvPr id="2" name="Picture Placeholder" descr="This photo is a 'placeholder' only. Drag or drop your photo here, or click and tap the center to insert a photo.">
            <a:extLst>
              <a:ext uri="{FF2B5EF4-FFF2-40B4-BE49-F238E27FC236}">
                <a16:creationId xmlns:a16="http://schemas.microsoft.com/office/drawing/2014/main" id="{C6F4EB25-9D45-4261-BB0F-21E48ED31817}"/>
              </a:ext>
            </a:extLst>
          </p:cNvPr>
          <p:cNvSpPr>
            <a:spLocks noGrp="1"/>
          </p:cNvSpPr>
          <p:nvPr>
            <p:ph type="pic" sz="quarter" idx="11" hasCustomPrompt="1"/>
          </p:nvPr>
        </p:nvSpPr>
        <p:spPr bwMode="ltGray">
          <a:xfrm>
            <a:off x="0" y="0"/>
            <a:ext cx="3522846" cy="6858000"/>
          </a:xfrm>
          <a:solidFill>
            <a:srgbClr val="000000"/>
          </a:solidFill>
          <a:effectLst>
            <a:outerShdw blurRad="317500" dist="215900" dir="5400000" algn="ctr" rotWithShape="0">
              <a:prstClr val="black">
                <a:alpha val="15000"/>
              </a:prstClr>
            </a:outerShdw>
          </a:effectLst>
        </p:spPr>
        <p:txBody>
          <a:bodyPr vert="horz" wrap="square" lIns="0" tIns="2377440" rIns="0" bIns="0" rtlCol="0" anchor="t" anchorCtr="0">
            <a:noAutofit/>
          </a:bodyPr>
          <a:lstStyle>
            <a:lvl1pPr>
              <a:defRPr lang="en-US" sz="1400" b="1" dirty="0">
                <a:solidFill>
                  <a:schemeClr val="tx1"/>
                </a:solidFill>
              </a:defRPr>
            </a:lvl1pPr>
          </a:lstStyle>
          <a:p>
            <a:pPr marL="0" lvl="0" indent="0" algn="ctr">
              <a:buNone/>
            </a:pPr>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B6E5E079-45A2-57B9-595D-72A543B137C5}"/>
              </a:ext>
            </a:extLst>
          </p:cNvPr>
          <p:cNvSpPr>
            <a:spLocks noGrp="1"/>
          </p:cNvSpPr>
          <p:nvPr>
            <p:ph type="body" sz="quarter" idx="19" hasCustomPrompt="1"/>
          </p:nvPr>
        </p:nvSpPr>
        <p:spPr>
          <a:xfrm>
            <a:off x="457199" y="2552900"/>
            <a:ext cx="2608448" cy="1251157"/>
          </a:xfrm>
          <a:noFill/>
        </p:spPr>
        <p:txBody>
          <a:bodyPr wrap="square" lIns="0" tIns="0" rIns="0" bIns="0" anchor="b">
            <a:normAutofit/>
          </a:bodyPr>
          <a:lstStyle>
            <a:lvl1pPr marL="0" indent="0">
              <a:spcBef>
                <a:spcPts val="0"/>
              </a:spcBef>
              <a:buNone/>
              <a:defRPr sz="2800" spc="0" baseline="0">
                <a:solidFill>
                  <a:schemeClr val="tx1"/>
                </a:solidFill>
                <a:latin typeface="+mj-lt"/>
                <a:cs typeface="Segoe UI" panose="020B0502040204020203" pitchFamily="34" charset="0"/>
              </a:defRPr>
            </a:lvl1pPr>
          </a:lstStyle>
          <a:p>
            <a:pPr lvl="0"/>
            <a:r>
              <a:rPr lang="en-US"/>
              <a:t>Title</a:t>
            </a:r>
          </a:p>
        </p:txBody>
      </p:sp>
    </p:spTree>
    <p:extLst>
      <p:ext uri="{BB962C8B-B14F-4D97-AF65-F5344CB8AC3E}">
        <p14:creationId xmlns:p14="http://schemas.microsoft.com/office/powerpoint/2010/main" val="974302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rgbClr val="117865"/>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184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userDrawn="1">
  <p:cSld name="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1107996"/>
          </a:xfrm>
        </p:spPr>
        <p:txBody>
          <a:bodyPr/>
          <a:lstStyle>
            <a:lvl1pPr>
              <a:defRPr>
                <a:solidFill>
                  <a:srgbClr val="117865"/>
                </a:solidFill>
              </a:defRPr>
            </a:lvl1p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44726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0442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1_Title - Square Photo Right">
    <p:bg>
      <p:bgPr>
        <a:solidFill>
          <a:srgbClr val="F4F3F5"/>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12253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rgbClr val="117865"/>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5535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bg2"/>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5474654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Apendix Blue Bkg">
    <p:bg>
      <p:bgPr>
        <a:solidFill>
          <a:srgbClr val="012826"/>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solidFill>
                  <a:schemeClr val="tx1"/>
                </a:solidFill>
                <a:latin typeface="+mj-lt"/>
              </a:defRPr>
            </a:lvl1pPr>
          </a:lstStyle>
          <a:p>
            <a:pPr lvl="0"/>
            <a:r>
              <a:rPr lang="en-US"/>
              <a:t>Appendix</a:t>
            </a:r>
          </a:p>
        </p:txBody>
      </p:sp>
    </p:spTree>
    <p:extLst>
      <p:ext uri="{BB962C8B-B14F-4D97-AF65-F5344CB8AC3E}">
        <p14:creationId xmlns:p14="http://schemas.microsoft.com/office/powerpoint/2010/main" val="3219838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7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rgbClr val="117865"/>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110170939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8_Header Line 12 Months">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36C64B99-363D-EE95-B7A6-EA6B2F2EC749}"/>
              </a:ext>
            </a:extLst>
          </p:cNvPr>
          <p:cNvSpPr>
            <a:spLocks noGrp="1"/>
          </p:cNvSpPr>
          <p:nvPr>
            <p:ph type="title"/>
          </p:nvPr>
        </p:nvSpPr>
        <p:spPr>
          <a:xfrm>
            <a:off x="585216" y="722376"/>
            <a:ext cx="8187900" cy="492443"/>
          </a:xfrm>
        </p:spPr>
        <p:txBody>
          <a:bodyPr/>
          <a:lstStyle>
            <a:lvl1pPr algn="l">
              <a:defRPr sz="3200">
                <a:solidFill>
                  <a:schemeClr val="tx2"/>
                </a:solidFill>
              </a:defRPr>
            </a:lvl1pPr>
          </a:lstStyle>
          <a:p>
            <a:r>
              <a:rPr lang="en-US"/>
              <a:t>Click to edit Master title style</a:t>
            </a:r>
          </a:p>
        </p:txBody>
      </p:sp>
      <p:sp>
        <p:nvSpPr>
          <p:cNvPr id="25" name="Text Placeholder 27">
            <a:extLst>
              <a:ext uri="{FF2B5EF4-FFF2-40B4-BE49-F238E27FC236}">
                <a16:creationId xmlns:a16="http://schemas.microsoft.com/office/drawing/2014/main" id="{FD09C316-2E1A-B437-D5F1-C798C7798437}"/>
              </a:ext>
            </a:extLst>
          </p:cNvPr>
          <p:cNvSpPr>
            <a:spLocks noGrp="1"/>
          </p:cNvSpPr>
          <p:nvPr>
            <p:ph type="body" sz="quarter" idx="30"/>
          </p:nvPr>
        </p:nvSpPr>
        <p:spPr>
          <a:xfrm>
            <a:off x="585216" y="2218128"/>
            <a:ext cx="4778636" cy="1942743"/>
          </a:xfrm>
        </p:spPr>
        <p:txBody>
          <a:bodyPr anchor="t" anchorCtr="0">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
        <p:nvSpPr>
          <p:cNvPr id="29" name="Text Placeholder 27">
            <a:extLst>
              <a:ext uri="{FF2B5EF4-FFF2-40B4-BE49-F238E27FC236}">
                <a16:creationId xmlns:a16="http://schemas.microsoft.com/office/drawing/2014/main" id="{C1F19B12-845D-A734-A28B-329E4080273B}"/>
              </a:ext>
            </a:extLst>
          </p:cNvPr>
          <p:cNvSpPr>
            <a:spLocks noGrp="1"/>
          </p:cNvSpPr>
          <p:nvPr>
            <p:ph type="body" sz="quarter" idx="31"/>
          </p:nvPr>
        </p:nvSpPr>
        <p:spPr>
          <a:xfrm>
            <a:off x="6828150" y="2218128"/>
            <a:ext cx="4778636" cy="1942743"/>
          </a:xfrm>
        </p:spPr>
        <p:txBody>
          <a:bodyPr>
            <a:normAutofit/>
          </a:bodyPr>
          <a:lstStyle>
            <a:lvl1pPr marL="228600" indent="-228600">
              <a:spcBef>
                <a:spcPts val="300"/>
              </a:spcBef>
              <a:spcAft>
                <a:spcPts val="600"/>
              </a:spcAft>
              <a:buClr>
                <a:srgbClr val="0070C0"/>
              </a:buClr>
              <a:buSzPct val="100000"/>
              <a:buFont typeface="Segoe UI" panose="020B0502040204020203" pitchFamily="34" charset="0"/>
              <a:buChar char="&gt;"/>
              <a:defRPr sz="1400">
                <a:solidFill>
                  <a:srgbClr val="2F2F2F"/>
                </a:solidFill>
              </a:defRPr>
            </a:lvl1pPr>
          </a:lstStyle>
          <a:p>
            <a:pPr lvl="0"/>
            <a:r>
              <a:rPr lang="en-US"/>
              <a:t>Click to edit Master text styles</a:t>
            </a:r>
          </a:p>
        </p:txBody>
      </p:sp>
    </p:spTree>
    <p:extLst>
      <p:ext uri="{BB962C8B-B14F-4D97-AF65-F5344CB8AC3E}">
        <p14:creationId xmlns:p14="http://schemas.microsoft.com/office/powerpoint/2010/main" val="69240225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5021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1_Customer evidence">
    <p:bg>
      <p:bgPr>
        <a:solidFill>
          <a:srgbClr val="F4F4F4"/>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47AC157-3FC2-6C5B-4257-295989A02E68}"/>
              </a:ext>
            </a:extLst>
          </p:cNvPr>
          <p:cNvSpPr/>
          <p:nvPr userDrawn="1"/>
        </p:nvSpPr>
        <p:spPr bwMode="auto">
          <a:xfrm>
            <a:off x="7983841" y="1971675"/>
            <a:ext cx="4208158" cy="4886325"/>
          </a:xfrm>
          <a:prstGeom prst="rect">
            <a:avLst/>
          </a:prstGeom>
          <a:solidFill>
            <a:srgbClr val="0128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94607164-0E1B-5F22-294B-777031987E8C}"/>
              </a:ext>
            </a:extLst>
          </p:cNvPr>
          <p:cNvSpPr/>
          <p:nvPr userDrawn="1"/>
        </p:nvSpPr>
        <p:spPr bwMode="auto">
          <a:xfrm>
            <a:off x="0" y="0"/>
            <a:ext cx="3433765"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Picture Placeholder" descr="This photo is a 'placeholder' only. Drag or drop your photo here, or click and tap the center to insert a photo.">
            <a:extLst>
              <a:ext uri="{FF2B5EF4-FFF2-40B4-BE49-F238E27FC236}">
                <a16:creationId xmlns:a16="http://schemas.microsoft.com/office/drawing/2014/main" id="{B49B2C57-8A48-7A88-0D09-AFD883D6AD43}"/>
              </a:ext>
            </a:extLst>
          </p:cNvPr>
          <p:cNvSpPr>
            <a:spLocks noGrp="1"/>
          </p:cNvSpPr>
          <p:nvPr>
            <p:ph type="pic" sz="quarter" idx="11" hasCustomPrompt="1"/>
          </p:nvPr>
        </p:nvSpPr>
        <p:spPr bwMode="ltGray">
          <a:xfrm>
            <a:off x="3433764" y="-2"/>
            <a:ext cx="8758235" cy="3044667"/>
          </a:xfrm>
          <a:solidFill>
            <a:srgbClr val="2E76BC"/>
          </a:solidFill>
          <a:effectLst/>
        </p:spPr>
        <p:txBody>
          <a:bodyPr lIns="0" tIns="45720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7">
            <a:extLst>
              <a:ext uri="{FF2B5EF4-FFF2-40B4-BE49-F238E27FC236}">
                <a16:creationId xmlns:a16="http://schemas.microsoft.com/office/drawing/2014/main" id="{F36F5F1A-B0A0-C224-9776-55EF6C759440}"/>
              </a:ext>
            </a:extLst>
          </p:cNvPr>
          <p:cNvSpPr>
            <a:spLocks noGrp="1"/>
          </p:cNvSpPr>
          <p:nvPr>
            <p:ph type="body" sz="quarter" idx="15"/>
          </p:nvPr>
        </p:nvSpPr>
        <p:spPr>
          <a:xfrm>
            <a:off x="452721" y="3705614"/>
            <a:ext cx="2528321" cy="215444"/>
          </a:xfrm>
        </p:spPr>
        <p:txBody>
          <a:bodyPr>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48" name="Content Placeholder 47">
            <a:extLst>
              <a:ext uri="{FF2B5EF4-FFF2-40B4-BE49-F238E27FC236}">
                <a16:creationId xmlns:a16="http://schemas.microsoft.com/office/drawing/2014/main" id="{7DF619A7-0A35-28C4-DFA2-3803E76895B0}"/>
              </a:ext>
            </a:extLst>
          </p:cNvPr>
          <p:cNvSpPr>
            <a:spLocks noGrp="1"/>
          </p:cNvSpPr>
          <p:nvPr>
            <p:ph sz="quarter" idx="14" hasCustomPrompt="1"/>
          </p:nvPr>
        </p:nvSpPr>
        <p:spPr>
          <a:xfrm>
            <a:off x="635793" y="611691"/>
            <a:ext cx="2528321" cy="430887"/>
          </a:xfrm>
        </p:spPr>
        <p:txBody>
          <a:bodyPr/>
          <a:lstStyle>
            <a:lvl1pPr marL="0" indent="0">
              <a:buNone/>
              <a:defRPr sz="2800">
                <a:solidFill>
                  <a:srgbClr val="117865"/>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
        <p:nvSpPr>
          <p:cNvPr id="7" name="Text Placeholder 27">
            <a:extLst>
              <a:ext uri="{FF2B5EF4-FFF2-40B4-BE49-F238E27FC236}">
                <a16:creationId xmlns:a16="http://schemas.microsoft.com/office/drawing/2014/main" id="{F12854F1-DD54-11E3-E9FB-E5DD719E81D6}"/>
              </a:ext>
            </a:extLst>
          </p:cNvPr>
          <p:cNvSpPr>
            <a:spLocks noGrp="1"/>
          </p:cNvSpPr>
          <p:nvPr>
            <p:ph type="body" sz="quarter" idx="28"/>
          </p:nvPr>
        </p:nvSpPr>
        <p:spPr>
          <a:xfrm>
            <a:off x="452721" y="4141196"/>
            <a:ext cx="2693773"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9" name="Text Placeholder 7">
            <a:extLst>
              <a:ext uri="{FF2B5EF4-FFF2-40B4-BE49-F238E27FC236}">
                <a16:creationId xmlns:a16="http://schemas.microsoft.com/office/drawing/2014/main" id="{A64B4862-8C6B-1B09-A791-39286BE1D2DE}"/>
              </a:ext>
            </a:extLst>
          </p:cNvPr>
          <p:cNvSpPr>
            <a:spLocks noGrp="1"/>
          </p:cNvSpPr>
          <p:nvPr>
            <p:ph type="body" sz="quarter" idx="29"/>
          </p:nvPr>
        </p:nvSpPr>
        <p:spPr>
          <a:xfrm>
            <a:off x="3781628" y="3705614"/>
            <a:ext cx="3856844" cy="215444"/>
          </a:xfrm>
        </p:spPr>
        <p:txBody>
          <a:bodyPr wrap="square">
            <a:spAutoFit/>
          </a:bodyPr>
          <a:lstStyle>
            <a:lvl1pPr marL="0" indent="0">
              <a:spcBef>
                <a:spcPts val="0"/>
              </a:spcBef>
              <a:buNone/>
              <a:defRPr sz="1400">
                <a:solidFill>
                  <a:srgbClr val="2F2F2F"/>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0" name="Text Placeholder 27">
            <a:extLst>
              <a:ext uri="{FF2B5EF4-FFF2-40B4-BE49-F238E27FC236}">
                <a16:creationId xmlns:a16="http://schemas.microsoft.com/office/drawing/2014/main" id="{AEF724E2-A095-CC19-F0DD-D34BF012564B}"/>
              </a:ext>
            </a:extLst>
          </p:cNvPr>
          <p:cNvSpPr>
            <a:spLocks noGrp="1"/>
          </p:cNvSpPr>
          <p:nvPr>
            <p:ph type="body" sz="quarter" idx="30"/>
          </p:nvPr>
        </p:nvSpPr>
        <p:spPr>
          <a:xfrm>
            <a:off x="3781628" y="4141196"/>
            <a:ext cx="3856844" cy="1942743"/>
          </a:xfrm>
        </p:spPr>
        <p:txBody>
          <a:bodyPr>
            <a:normAutofit/>
          </a:bodyPr>
          <a:lstStyle>
            <a:lvl1pPr marL="228600" indent="-228600">
              <a:spcBef>
                <a:spcPts val="300"/>
              </a:spcBef>
              <a:spcAft>
                <a:spcPts val="600"/>
              </a:spcAft>
              <a:buClr>
                <a:srgbClr val="117865"/>
              </a:buClr>
              <a:buSzPct val="100000"/>
              <a:buFont typeface="Arial" panose="020B0604020202020204" pitchFamily="34" charset="0"/>
              <a:buChar char="•"/>
              <a:defRPr sz="1400">
                <a:solidFill>
                  <a:srgbClr val="2F2F2F"/>
                </a:solidFill>
              </a:defRPr>
            </a:lvl1pPr>
          </a:lstStyle>
          <a:p>
            <a:pPr lvl="0"/>
            <a:r>
              <a:rPr lang="en-US"/>
              <a:t>Click to edit Master text styles</a:t>
            </a:r>
          </a:p>
        </p:txBody>
      </p:sp>
      <p:sp>
        <p:nvSpPr>
          <p:cNvPr id="11" name="Text Placeholder 7">
            <a:extLst>
              <a:ext uri="{FF2B5EF4-FFF2-40B4-BE49-F238E27FC236}">
                <a16:creationId xmlns:a16="http://schemas.microsoft.com/office/drawing/2014/main" id="{FF4F1E2F-99DE-32F4-E097-39BACEA9E5D7}"/>
              </a:ext>
            </a:extLst>
          </p:cNvPr>
          <p:cNvSpPr>
            <a:spLocks noGrp="1"/>
          </p:cNvSpPr>
          <p:nvPr>
            <p:ph type="body" sz="quarter" idx="31"/>
          </p:nvPr>
        </p:nvSpPr>
        <p:spPr>
          <a:xfrm>
            <a:off x="8337650" y="3705614"/>
            <a:ext cx="2528321" cy="215444"/>
          </a:xfrm>
        </p:spPr>
        <p:txBody>
          <a:bodyPr>
            <a:spAutoFit/>
          </a:bodyPr>
          <a:lstStyle>
            <a:lvl1pPr marL="0" indent="0">
              <a:spcBef>
                <a:spcPts val="0"/>
              </a:spcBef>
              <a:buNone/>
              <a:defRPr sz="1400">
                <a:solidFill>
                  <a:schemeClr val="tx1"/>
                </a:solidFill>
                <a:latin typeface="+mj-lt"/>
              </a:defRPr>
            </a:lvl1pPr>
            <a:lvl2pPr marL="228600" indent="0">
              <a:buNone/>
              <a:defRPr sz="1200"/>
            </a:lvl2pPr>
            <a:lvl3pPr marL="457200" indent="0">
              <a:buNone/>
              <a:defRPr sz="1200"/>
            </a:lvl3pPr>
            <a:lvl4pPr marL="661988" indent="0">
              <a:buNone/>
              <a:defRPr sz="1200"/>
            </a:lvl4pPr>
            <a:lvl5pPr marL="855663" indent="0">
              <a:buNone/>
              <a:defRPr sz="1200"/>
            </a:lvl5pPr>
          </a:lstStyle>
          <a:p>
            <a:pPr lvl="0"/>
            <a:r>
              <a:rPr lang="en-US"/>
              <a:t>Click to edit Master text styles</a:t>
            </a:r>
          </a:p>
        </p:txBody>
      </p:sp>
      <p:sp>
        <p:nvSpPr>
          <p:cNvPr id="12" name="Text Placeholder 27">
            <a:extLst>
              <a:ext uri="{FF2B5EF4-FFF2-40B4-BE49-F238E27FC236}">
                <a16:creationId xmlns:a16="http://schemas.microsoft.com/office/drawing/2014/main" id="{6037E6C0-43E7-0E63-E37B-EB864BDE3216}"/>
              </a:ext>
            </a:extLst>
          </p:cNvPr>
          <p:cNvSpPr>
            <a:spLocks noGrp="1"/>
          </p:cNvSpPr>
          <p:nvPr>
            <p:ph type="body" sz="quarter" idx="32"/>
          </p:nvPr>
        </p:nvSpPr>
        <p:spPr>
          <a:xfrm>
            <a:off x="8337650" y="4141196"/>
            <a:ext cx="3505529" cy="1942743"/>
          </a:xfrm>
        </p:spPr>
        <p:txBody>
          <a:bodyPr>
            <a:normAutofit/>
          </a:bodyPr>
          <a:lstStyle>
            <a:lvl1pPr marL="228600" indent="-228600">
              <a:spcBef>
                <a:spcPts val="300"/>
              </a:spcBef>
              <a:spcAft>
                <a:spcPts val="600"/>
              </a:spcAft>
              <a:buClr>
                <a:srgbClr val="C0ECDD"/>
              </a:buClr>
              <a:buSzPct val="100000"/>
              <a:buFont typeface="Arial" panose="020B0604020202020204" pitchFamily="34" charset="0"/>
              <a:buChar char="•"/>
              <a:defRPr sz="1400">
                <a:solidFill>
                  <a:schemeClr val="tx1"/>
                </a:solidFill>
              </a:defRPr>
            </a:lvl1pPr>
          </a:lstStyle>
          <a:p>
            <a:pPr lvl="0"/>
            <a:r>
              <a:rPr lang="en-US"/>
              <a:t>Click to edit Master text styles</a:t>
            </a:r>
          </a:p>
        </p:txBody>
      </p:sp>
      <p:sp>
        <p:nvSpPr>
          <p:cNvPr id="17" name="Content Placeholder 47">
            <a:extLst>
              <a:ext uri="{FF2B5EF4-FFF2-40B4-BE49-F238E27FC236}">
                <a16:creationId xmlns:a16="http://schemas.microsoft.com/office/drawing/2014/main" id="{A9A8C2B9-059F-8868-52D9-37C43F1AA356}"/>
              </a:ext>
            </a:extLst>
          </p:cNvPr>
          <p:cNvSpPr>
            <a:spLocks noGrp="1"/>
          </p:cNvSpPr>
          <p:nvPr>
            <p:ph sz="quarter" idx="33" hasCustomPrompt="1"/>
          </p:nvPr>
        </p:nvSpPr>
        <p:spPr>
          <a:xfrm>
            <a:off x="4777721" y="2518104"/>
            <a:ext cx="7432208" cy="646331"/>
          </a:xfrm>
        </p:spPr>
        <p:txBody>
          <a:bodyPr/>
          <a:lstStyle>
            <a:lvl1pPr marL="0" indent="0" algn="r">
              <a:buNone/>
              <a:defRPr sz="4200" b="0" i="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Text here</a:t>
            </a:r>
            <a:endParaRPr lang="en-IN"/>
          </a:p>
        </p:txBody>
      </p:sp>
    </p:spTree>
    <p:extLst>
      <p:ext uri="{BB962C8B-B14F-4D97-AF65-F5344CB8AC3E}">
        <p14:creationId xmlns:p14="http://schemas.microsoft.com/office/powerpoint/2010/main" val="159325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617">
          <p15:clr>
            <a:srgbClr val="5ACBF0"/>
          </p15:clr>
        </p15:guide>
        <p15:guide id="8" pos="4320">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2969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3" name="Picture 2" descr="A store inside of a building&#10;&#10;Description automatically generated">
            <a:extLst>
              <a:ext uri="{FF2B5EF4-FFF2-40B4-BE49-F238E27FC236}">
                <a16:creationId xmlns:a16="http://schemas.microsoft.com/office/drawing/2014/main" id="{7A1DCD74-4607-4097-90E1-B4809E57405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43525" y="0"/>
            <a:ext cx="6858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0AE78CFB-87CE-4135-8DF0-FE24EB3DF51F}"/>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18530714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Title 1">
            <a:extLst>
              <a:ext uri="{FF2B5EF4-FFF2-40B4-BE49-F238E27FC236}">
                <a16:creationId xmlns:a16="http://schemas.microsoft.com/office/drawing/2014/main" id="{64B37550-97D9-40D1-9AAF-01BA9D16EA0F}"/>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7" name="Text Placeholder 4">
            <a:extLst>
              <a:ext uri="{FF2B5EF4-FFF2-40B4-BE49-F238E27FC236}">
                <a16:creationId xmlns:a16="http://schemas.microsoft.com/office/drawing/2014/main" id="{02BD5153-0F09-4772-AAB7-B6596932F74B}"/>
              </a:ext>
            </a:extLst>
          </p:cNvPr>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Graphic 7">
            <a:extLst>
              <a:ext uri="{FF2B5EF4-FFF2-40B4-BE49-F238E27FC236}">
                <a16:creationId xmlns:a16="http://schemas.microsoft.com/office/drawing/2014/main" id="{E034B0A7-3D8F-402F-BA17-F5BD434A2D43}"/>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32793096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31782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1952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08983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03386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92240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3052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72011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310DCFB-1E0A-BFDD-0ACB-FCEE09BA6594}"/>
              </a:ext>
            </a:extLst>
          </p:cNvPr>
          <p:cNvSpPr/>
          <p:nvPr userDrawn="1"/>
        </p:nvSpPr>
        <p:spPr bwMode="auto">
          <a:xfrm>
            <a:off x="584200" y="1228436"/>
            <a:ext cx="11022013" cy="5320146"/>
          </a:xfrm>
          <a:prstGeom prst="rect">
            <a:avLst/>
          </a:prstGeom>
          <a:solidFill>
            <a:schemeClr val="bg1"/>
          </a:solidFill>
          <a:ln w="9525" cap="flat" cmpd="sng" algn="ctr">
            <a:noFill/>
            <a:prstDash val="solid"/>
            <a:headEnd type="none" w="med" len="med"/>
            <a:tailEnd type="none" w="med" len="med"/>
          </a:ln>
          <a:effectLst>
            <a:outerShdw blurRad="190500" dist="38100" dir="2700000" algn="ctr" rotWithShape="0">
              <a:schemeClr val="tx1">
                <a:alpha val="25000"/>
              </a:schemeClr>
            </a:outerShdw>
          </a:effectLst>
        </p:spPr>
        <p:txBody>
          <a:bodyPr rot="0" spcFirstLastPara="0" vertOverflow="overflow" horzOverflow="overflow" vert="horz" wrap="square" lIns="274320" tIns="457200" rIns="2743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0" cap="none" spc="0" normalizeH="0" baseline="0" noProof="0">
              <a:ln>
                <a:noFill/>
              </a:ln>
              <a:gradFill>
                <a:gsLst>
                  <a:gs pos="1250">
                    <a:srgbClr val="000000"/>
                  </a:gs>
                  <a:gs pos="100000">
                    <a:srgbClr val="000000"/>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3485652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922315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65114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76614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595132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382398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84302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08635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30015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350279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791952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68809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9842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9868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74025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48017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8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263510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90224">
                      <a:schemeClr val="tx1"/>
                    </a:gs>
                    <a:gs pos="125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51929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93739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2462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4861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0012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15697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28497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94397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848302" y="133729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096001" y="1558882"/>
            <a:ext cx="6096000" cy="4206239"/>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557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0"/>
            <a:ext cx="5669280" cy="6858000"/>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00"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593986" y="2339783"/>
            <a:ext cx="3657600" cy="2017355"/>
          </a:xfrm>
        </p:spPr>
        <p:txBody>
          <a:bodyPr>
            <a:noAutofit/>
          </a:bodyPr>
          <a:lstStyle>
            <a:lvl1pPr marL="0" indent="0">
              <a:lnSpc>
                <a:spcPct val="110000"/>
              </a:lnSpc>
              <a:spcBef>
                <a:spcPts val="0"/>
              </a:spcBef>
              <a:spcAft>
                <a:spcPts val="1200"/>
              </a:spcAft>
              <a:buNone/>
              <a:defRPr sz="1200">
                <a:gradFill>
                  <a:gsLst>
                    <a:gs pos="100000">
                      <a:schemeClr val="tx1"/>
                    </a:gs>
                    <a:gs pos="0">
                      <a:schemeClr val="tx1"/>
                    </a:gs>
                  </a:gsLst>
                  <a:lin ang="5400000" scaled="0"/>
                </a:gradFill>
                <a:latin typeface="+mj-lt"/>
              </a:defRPr>
            </a:lvl1pPr>
            <a:lvl2pPr marL="228600" indent="0">
              <a:buNone/>
              <a:defRPr sz="1200">
                <a:gradFill flip="none" rotWithShape="1">
                  <a:gsLst>
                    <a:gs pos="82000">
                      <a:schemeClr val="bg1"/>
                    </a:gs>
                    <a:gs pos="0">
                      <a:schemeClr val="bg1"/>
                    </a:gs>
                  </a:gsLst>
                  <a:lin ang="2700000" scaled="1"/>
                  <a:tileRect/>
                </a:gradFill>
                <a:latin typeface="+mj-lt"/>
              </a:defRPr>
            </a:lvl2pPr>
            <a:lvl3pPr marL="457200" indent="0">
              <a:buNone/>
              <a:defRPr sz="1200">
                <a:gradFill flip="none" rotWithShape="1">
                  <a:gsLst>
                    <a:gs pos="82000">
                      <a:schemeClr val="bg1"/>
                    </a:gs>
                    <a:gs pos="0">
                      <a:schemeClr val="bg1"/>
                    </a:gs>
                  </a:gsLst>
                  <a:lin ang="2700000" scaled="1"/>
                  <a:tileRect/>
                </a:gradFill>
                <a:latin typeface="+mj-lt"/>
              </a:defRPr>
            </a:lvl3pPr>
            <a:lvl4pPr marL="661988" indent="0">
              <a:buNone/>
              <a:defRPr sz="1200">
                <a:gradFill flip="none" rotWithShape="1">
                  <a:gsLst>
                    <a:gs pos="82000">
                      <a:schemeClr val="bg1"/>
                    </a:gs>
                    <a:gs pos="0">
                      <a:schemeClr val="bg1"/>
                    </a:gs>
                  </a:gsLst>
                  <a:lin ang="2700000" scaled="1"/>
                  <a:tileRect/>
                </a:gradFill>
                <a:latin typeface="+mj-lt"/>
              </a:defRPr>
            </a:lvl4pPr>
            <a:lvl5pPr marL="855663" indent="0">
              <a:buNone/>
              <a:defRPr sz="1200">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22489699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77535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08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19513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3627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45355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5408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0700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43201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01722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5137181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82919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4688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15714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8344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574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0427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765898"/>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90275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694578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2490528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8979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77552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82009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005103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21074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46267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917093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14354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70642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945287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49451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422801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3327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67724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86219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70258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75989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965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01254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203231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419152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475411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7789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8857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6754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649205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157719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01409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50133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860080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8" cy="403137"/>
          </a:xfrm>
        </p:spPr>
        <p:txBody>
          <a:bodyPr wrap="square" lIns="0" tIns="0" rIns="0" bIns="0">
            <a:spAutoFit/>
          </a:bodyPr>
          <a:lstStyle>
            <a:lvl1pPr>
              <a:lnSpc>
                <a:spcPts val="3138"/>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3"/>
            <a:ext cx="11306468"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239" indent="0">
              <a:buNone/>
              <a:defRPr/>
            </a:lvl3pPr>
            <a:lvl4pPr marL="672359" indent="0">
              <a:buNone/>
              <a:defRPr/>
            </a:lvl4pPr>
            <a:lvl5pPr marL="896480"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9"/>
            <a:ext cx="11306468" cy="443839"/>
          </a:xfrm>
        </p:spPr>
        <p:txBody>
          <a:bodyPr lIns="0" tIns="0" rIns="0" bIns="0"/>
          <a:lstStyle>
            <a:lvl1pPr marL="0" indent="0">
              <a:lnSpc>
                <a:spcPts val="1765"/>
              </a:lnSpc>
              <a:spcBef>
                <a:spcPts val="0"/>
              </a:spcBef>
              <a:buNone/>
              <a:defRPr sz="1373" b="0" spc="0">
                <a:solidFill>
                  <a:schemeClr val="tx2"/>
                </a:solidFill>
                <a:latin typeface="+mj-lt"/>
              </a:defRPr>
            </a:lvl1pPr>
            <a:lvl2pPr marL="0" indent="0">
              <a:lnSpc>
                <a:spcPts val="1765"/>
              </a:lnSpc>
              <a:spcBef>
                <a:spcPts val="0"/>
              </a:spcBef>
              <a:buNone/>
              <a:defRPr sz="1373" spc="0">
                <a:solidFill>
                  <a:schemeClr val="tx1"/>
                </a:solidFill>
              </a:defRPr>
            </a:lvl2pPr>
            <a:lvl3pPr marL="448239" indent="0">
              <a:buNone/>
              <a:defRPr/>
            </a:lvl3pPr>
            <a:lvl4pPr marL="672359" indent="0">
              <a:buNone/>
              <a:defRPr/>
            </a:lvl4pPr>
            <a:lvl5pPr marL="896480"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8" cy="331946"/>
          </a:xfrm>
        </p:spPr>
        <p:txBody>
          <a:bodyPr lIns="0" tIns="0" rIns="0" bIns="0"/>
          <a:lstStyle>
            <a:lvl1pPr marL="0" indent="0">
              <a:lnSpc>
                <a:spcPts val="1177"/>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239" indent="0">
              <a:buNone/>
              <a:defRPr/>
            </a:lvl3pPr>
            <a:lvl4pPr marL="672359"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5753901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AC00F2A1-59C8-43B8-ABC8-557A70790218}"/>
              </a:ext>
            </a:extLst>
          </p:cNvPr>
          <p:cNvSpPr/>
          <p:nvPr userDrawn="1"/>
        </p:nvSpPr>
        <p:spPr bwMode="auto">
          <a:xfrm>
            <a:off x="11773279" y="6544469"/>
            <a:ext cx="125034" cy="12311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algn="l" defTabSz="932472" fontAlgn="base">
              <a:spcBef>
                <a:spcPct val="0"/>
              </a:spcBef>
              <a:spcAft>
                <a:spcPct val="0"/>
              </a:spcAft>
            </a:pPr>
            <a:fld id="{0E8F3E8D-B09C-48C3-A73A-EBB876CC5B82}" type="slidenum">
              <a:rPr lang="en-US" sz="800" smtClean="0">
                <a:solidFill>
                  <a:schemeClr val="tx1"/>
                </a:solidFill>
                <a:ea typeface="Segoe UI" pitchFamily="34" charset="0"/>
                <a:cs typeface="Segoe UI" pitchFamily="34" charset="0"/>
              </a:rPr>
              <a:pPr algn="l" defTabSz="932472" fontAlgn="base">
                <a:spcBef>
                  <a:spcPct val="0"/>
                </a:spcBef>
                <a:spcAft>
                  <a:spcPct val="0"/>
                </a:spcAft>
              </a:pPr>
              <a:t>‹#›</a:t>
            </a:fld>
            <a:endParaRPr lang="en-US" sz="800">
              <a:solidFill>
                <a:schemeClr val="tx1"/>
              </a:solidFill>
              <a:ea typeface="Segoe UI" pitchFamily="34" charset="0"/>
              <a:cs typeface="Segoe UI" pitchFamily="34" charset="0"/>
            </a:endParaRPr>
          </a:p>
        </p:txBody>
      </p:sp>
    </p:spTree>
    <p:extLst>
      <p:ext uri="{BB962C8B-B14F-4D97-AF65-F5344CB8AC3E}">
        <p14:creationId xmlns:p14="http://schemas.microsoft.com/office/powerpoint/2010/main" val="3979767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3F704-0685-4015-837F-850B58159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3CFD-D3FF-4155-888B-5212320F56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35CCC6-BCF5-4910-96A5-56B05B7BBE84}"/>
              </a:ext>
            </a:extLst>
          </p:cNvPr>
          <p:cNvSpPr>
            <a:spLocks noGrp="1"/>
          </p:cNvSpPr>
          <p:nvPr>
            <p:ph type="dt" sz="half" idx="10"/>
          </p:nvPr>
        </p:nvSpPr>
        <p:spPr/>
        <p:txBody>
          <a:bodyPr/>
          <a:lstStyle/>
          <a:p>
            <a:fld id="{331CC058-93C0-47E0-9DAB-CB3AA83DF874}" type="datetimeFigureOut">
              <a:rPr lang="en-US" smtClean="0"/>
              <a:t>12/11/2023</a:t>
            </a:fld>
            <a:endParaRPr lang="en-US"/>
          </a:p>
        </p:txBody>
      </p:sp>
      <p:sp>
        <p:nvSpPr>
          <p:cNvPr id="5" name="Footer Placeholder 4">
            <a:extLst>
              <a:ext uri="{FF2B5EF4-FFF2-40B4-BE49-F238E27FC236}">
                <a16:creationId xmlns:a16="http://schemas.microsoft.com/office/drawing/2014/main" id="{6D66A49C-9EEC-4566-9D2D-C16E250C26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636E55-5B36-4532-9A41-8B818251E81E}"/>
              </a:ext>
            </a:extLst>
          </p:cNvPr>
          <p:cNvSpPr>
            <a:spLocks noGrp="1"/>
          </p:cNvSpPr>
          <p:nvPr>
            <p:ph type="sldNum" sz="quarter" idx="12"/>
          </p:nvPr>
        </p:nvSpPr>
        <p:spPr/>
        <p:txBody>
          <a:bodyPr/>
          <a:lstStyle/>
          <a:p>
            <a:fld id="{2FDDCE0F-D2D1-4597-A598-2BE3B49BFDF8}" type="slidenum">
              <a:rPr lang="en-US" smtClean="0"/>
              <a:t>‹#›</a:t>
            </a:fld>
            <a:endParaRPr lang="en-US"/>
          </a:p>
        </p:txBody>
      </p:sp>
    </p:spTree>
    <p:extLst>
      <p:ext uri="{BB962C8B-B14F-4D97-AF65-F5344CB8AC3E}">
        <p14:creationId xmlns:p14="http://schemas.microsoft.com/office/powerpoint/2010/main" val="289390273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2DC93-0F32-4CA3-A300-D79481E4A9A7}"/>
              </a:ext>
            </a:extLst>
          </p:cNvPr>
          <p:cNvSpPr>
            <a:spLocks noGrp="1"/>
          </p:cNvSpPr>
          <p:nvPr>
            <p:ph type="title"/>
          </p:nvPr>
        </p:nvSpPr>
        <p:spPr>
          <a:xfrm>
            <a:off x="349623" y="249798"/>
            <a:ext cx="11456297" cy="8451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12BB2B8C-5928-4375-9DBE-C9F6CE61C0A3}"/>
              </a:ext>
            </a:extLst>
          </p:cNvPr>
          <p:cNvSpPr>
            <a:spLocks noGrp="1"/>
          </p:cNvSpPr>
          <p:nvPr>
            <p:ph idx="1"/>
          </p:nvPr>
        </p:nvSpPr>
        <p:spPr>
          <a:xfrm>
            <a:off x="349622" y="1183341"/>
            <a:ext cx="11456297" cy="54248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4653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887528"/>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406115097"/>
      </p:ext>
    </p:extLst>
  </p:cSld>
  <p:clrMapOvr>
    <a:masterClrMapping/>
  </p:clrMapOvr>
  <p:transition>
    <p:fad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74523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1_Section title 3">
    <p:bg>
      <p:bgPr>
        <a:solidFill>
          <a:schemeClr val="accent3"/>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4C898DA-DA49-A542-A77D-E4D0495EFA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2290864" y="6450194"/>
            <a:ext cx="9657685"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
        <p:nvSpPr>
          <p:cNvPr id="8" name="Title 35">
            <a:extLst>
              <a:ext uri="{FF2B5EF4-FFF2-40B4-BE49-F238E27FC236}">
                <a16:creationId xmlns:a16="http://schemas.microsoft.com/office/drawing/2014/main" id="{64CF5685-B00D-334B-A422-907550A01723}"/>
              </a:ext>
            </a:extLst>
          </p:cNvPr>
          <p:cNvSpPr>
            <a:spLocks noGrp="1"/>
          </p:cNvSpPr>
          <p:nvPr>
            <p:ph type="title" hasCustomPrompt="1"/>
          </p:nvPr>
        </p:nvSpPr>
        <p:spPr>
          <a:xfrm>
            <a:off x="1498936" y="2301615"/>
            <a:ext cx="5620771" cy="77145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6959537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2_Section title 3">
    <p:bg>
      <p:bgPr>
        <a:solidFill>
          <a:schemeClr val="accent3"/>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CDE6B0-AB20-224D-B9AC-FEE1A260AB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 y="0"/>
            <a:ext cx="12190271"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3148358"/>
            <a:ext cx="7454643" cy="771451"/>
          </a:xfrm>
          <a:noFill/>
        </p:spPr>
        <p:txBody>
          <a:bodyPr vert="horz" wrap="square" lIns="0" tIns="0" rIns="0" bIns="0" rtlCol="0" anchor="t" anchorCtr="0">
            <a:noAutofit/>
          </a:bodyPr>
          <a:lstStyle>
            <a:lvl1pPr>
              <a:defRPr lang="en-US" sz="4705" spc="-49" baseline="0" dirty="0">
                <a:solidFill>
                  <a:schemeClr val="accent5"/>
                </a:solidFill>
              </a:defRPr>
            </a:lvl1pPr>
          </a:lstStyle>
          <a:p>
            <a:pPr marL="0" lvl="0">
              <a:lnSpc>
                <a:spcPts val="5490"/>
              </a:lnSpc>
            </a:pPr>
            <a:r>
              <a:rPr lang="en-US"/>
              <a:t>Section title</a:t>
            </a:r>
          </a:p>
        </p:txBody>
      </p:sp>
      <p:sp>
        <p:nvSpPr>
          <p:cNvPr id="3" name="Footer Placeholder 5">
            <a:extLst>
              <a:ext uri="{FF2B5EF4-FFF2-40B4-BE49-F238E27FC236}">
                <a16:creationId xmlns:a16="http://schemas.microsoft.com/office/drawing/2014/main" id="{18E4BF55-10EF-6447-AAE0-AC8BC7BC9157}"/>
              </a:ext>
            </a:extLst>
          </p:cNvPr>
          <p:cNvSpPr txBox="1">
            <a:spLocks/>
          </p:cNvSpPr>
          <p:nvPr userDrawn="1"/>
        </p:nvSpPr>
        <p:spPr>
          <a:xfrm>
            <a:off x="361838"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23224416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3_Content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97611E-F37B-49FA-B08D-A4928DB2C35E}"/>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0" y="3048"/>
            <a:ext cx="12192000" cy="6851904"/>
          </a:xfrm>
          <a:prstGeom prst="rect">
            <a:avLst/>
          </a:prstGeom>
        </p:spPr>
      </p:pic>
      <p:sp>
        <p:nvSpPr>
          <p:cNvPr id="3" name="Slide Number Placeholder 2"/>
          <p:cNvSpPr>
            <a:spLocks noGrp="1"/>
          </p:cNvSpPr>
          <p:nvPr>
            <p:ph type="sldNum" sz="quarter" idx="10"/>
          </p:nvPr>
        </p:nvSpPr>
        <p:spPr>
          <a:xfrm>
            <a:off x="11550647" y="6356351"/>
            <a:ext cx="508000" cy="365125"/>
          </a:xfrm>
        </p:spPr>
        <p:txBody>
          <a:bodyPr/>
          <a:lstStyle/>
          <a:p>
            <a:pPr defTabSz="1219170"/>
            <a:fld id="{91074D61-185D-4EBB-8E42-EAD46B17DF08}" type="slidenum">
              <a:rPr lang="en-US" smtClean="0">
                <a:solidFill>
                  <a:prstClr val="black"/>
                </a:solidFill>
              </a:rPr>
              <a:pPr defTabSz="1219170"/>
              <a:t>‹#›</a:t>
            </a:fld>
            <a:endParaRPr lang="en-US">
              <a:solidFill>
                <a:prstClr val="black"/>
              </a:solidFill>
            </a:endParaRPr>
          </a:p>
        </p:txBody>
      </p:sp>
    </p:spTree>
    <p:extLst>
      <p:ext uri="{BB962C8B-B14F-4D97-AF65-F5344CB8AC3E}">
        <p14:creationId xmlns:p14="http://schemas.microsoft.com/office/powerpoint/2010/main" val="1068409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rgbClr val="0B556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388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77730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67238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CENTER &amp; SUB">
    <p:bg>
      <p:bgRef idx="1001">
        <a:schemeClr val="bg1"/>
      </p:bgRef>
    </p:bg>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426424" y="926326"/>
            <a:ext cx="11334072" cy="276999"/>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1"/>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CBFF11B2-5B15-4A65-852A-8F1924AC8444}"/>
              </a:ext>
            </a:extLst>
          </p:cNvPr>
          <p:cNvSpPr>
            <a:spLocks noGrp="1"/>
          </p:cNvSpPr>
          <p:nvPr>
            <p:ph type="title"/>
          </p:nvPr>
        </p:nvSpPr>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33098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465979"/>
          </a:xfrm>
        </p:spPr>
        <p:txBody>
          <a:bodyPr/>
          <a:lstStyle>
            <a:lvl1pPr marL="0" indent="0">
              <a:buNone/>
              <a:defRPr sz="3920">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474355"/>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89579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924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862359728"/>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0194215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6967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41881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25061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8347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952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6153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2880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138835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51745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68882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6171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78898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1072245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18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Title Only_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3" name="Footer Placeholder 2">
            <a:extLst>
              <a:ext uri="{FF2B5EF4-FFF2-40B4-BE49-F238E27FC236}">
                <a16:creationId xmlns:a16="http://schemas.microsoft.com/office/drawing/2014/main" id="{C16059A1-3D96-F1E8-1C51-AC794857E687}"/>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8095633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Center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2D82F595-5446-D9B5-B5DF-1FA1AFE0D3FA}"/>
              </a:ext>
            </a:extLst>
          </p:cNvPr>
          <p:cNvSpPr>
            <a:spLocks noGrp="1"/>
          </p:cNvSpPr>
          <p:nvPr>
            <p:ph type="body" sz="quarter" idx="10"/>
          </p:nvPr>
        </p:nvSpPr>
        <p:spPr>
          <a:xfrm>
            <a:off x="588263" y="1039774"/>
            <a:ext cx="11018520" cy="430887"/>
          </a:xfrm>
        </p:spPr>
        <p:txBody>
          <a:bodyPr anchor="t"/>
          <a:lstStyle>
            <a:lvl1pPr marL="12700" indent="0" algn="ctr">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6" name="Footer Placeholder 5">
            <a:extLst>
              <a:ext uri="{FF2B5EF4-FFF2-40B4-BE49-F238E27FC236}">
                <a16:creationId xmlns:a16="http://schemas.microsoft.com/office/drawing/2014/main" id="{4AEE89CF-2060-F8E1-0F72-E54B7B7AD70B}"/>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80243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97674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93534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94514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60324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716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588725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37530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772272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418904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4104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91982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71913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1569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209808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25368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5315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22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59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16660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4CCBED"/>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54400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089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82907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6599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472586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110951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161920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32658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59172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800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9223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77625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02451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90793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4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87600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44480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52260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43605720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showMasterSp="0"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620490"/>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err="1">
                <a:solidFill>
                  <a:srgbClr val="000000"/>
                </a:solidFill>
                <a:latin typeface="Segoe UI Semibold"/>
                <a:cs typeface="Segoe UI" panose="020B0502040204020203" pitchFamily="34" charset="0"/>
              </a:endParaRPr>
            </a:p>
          </p:txBody>
        </p:sp>
      </p:grpSp>
      <p:sp>
        <p:nvSpPr>
          <p:cNvPr id="9" name="Rectangle 8">
            <a:hlinkClick r:id="" action="ppaction://noaction"/>
            <a:extLst>
              <a:ext uri="{FF2B5EF4-FFF2-40B4-BE49-F238E27FC236}">
                <a16:creationId xmlns:a16="http://schemas.microsoft.com/office/drawing/2014/main" id="{946C478C-2B4E-DD4C-BC83-9CCC28E4DF5E}"/>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902592621"/>
      </p:ext>
    </p:extLst>
  </p:cSld>
  <p:clrMapOvr>
    <a:masterClrMapping/>
  </p:clrMapOvr>
  <p:transition>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userDrawn="1"/>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userDrawn="1"/>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24383536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userDrawn="1"/>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4"/>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2827898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05961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719425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25046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9007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13742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785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3743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9659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5347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022564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7304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025063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15360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1617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77780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7428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065512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3418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62181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762871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856425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38898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5402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424844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235707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50690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63053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795607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522442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349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1768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4077512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43353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806116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994501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45200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801586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3064750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userDrawn="1"/>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userDrawn="1"/>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6623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1142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7434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0530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1332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688086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132000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2213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6" y="1672493"/>
            <a:ext cx="5891782" cy="351301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7" y="1882867"/>
            <a:ext cx="5497361" cy="3092266"/>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0"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8085021"/>
      </p:ext>
    </p:extLst>
  </p:cSld>
  <p:clrMapOvr>
    <a:masterClrMapping/>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70002773"/>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8417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12622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84199" y="1435100"/>
            <a:ext cx="11018519" cy="430887"/>
          </a:xfrm>
        </p:spPr>
        <p:txBody>
          <a:bodyPr wrap="square">
            <a:spAutoFit/>
          </a:bodyPr>
          <a:lstStyle>
            <a:lvl1pPr marL="0" indent="0">
              <a:spcBef>
                <a:spcPts val="1224"/>
              </a:spcBef>
              <a:buClr>
                <a:schemeClr val="tx1"/>
              </a:buClr>
              <a:buFont typeface="Arial" panose="020B0604020202020204" pitchFamily="34" charset="0"/>
              <a:buNone/>
              <a:defRPr sz="2800" b="0">
                <a:latin typeface="Segoe UI" panose="020B0502040204020203" pitchFamily="34" charset="0"/>
                <a:cs typeface="Segoe UI" panose="020B0502040204020203" pitchFamily="34" charset="0"/>
              </a:defRPr>
            </a:lvl1pPr>
            <a:lvl2pPr marL="255588" indent="0">
              <a:buFont typeface="Arial" panose="020B0604020202020204" pitchFamily="34" charset="0"/>
              <a:buNone/>
              <a:defRPr sz="2000" b="0"/>
            </a:lvl2pPr>
            <a:lvl3pPr marL="450850" indent="0">
              <a:buFont typeface="Arial" panose="020B0604020202020204" pitchFamily="34" charset="0"/>
              <a:buNone/>
              <a:tabLst/>
              <a:defRPr sz="1600" b="0"/>
            </a:lvl3pPr>
            <a:lvl4pPr marL="652462" indent="0">
              <a:buFont typeface="Arial" panose="020B0604020202020204" pitchFamily="34" charset="0"/>
              <a:buNone/>
              <a:defRPr sz="1400" b="0"/>
            </a:lvl4pPr>
            <a:lvl5pPr marL="854075" indent="0">
              <a:buFont typeface="Arial" panose="020B0604020202020204" pitchFamily="34" charset="0"/>
              <a:buNone/>
              <a:tabLst/>
              <a:defRPr sz="1400"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8916595" y="3106738"/>
            <a:ext cx="3989388" cy="3784600"/>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1658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199" y="2425780"/>
            <a:ext cx="5486400" cy="1107996"/>
          </a:xfrm>
          <a:noFill/>
        </p:spPr>
        <p:txBody>
          <a:bodyPr wrap="square" lIns="0" tIns="0" rIns="0" bIns="0" anchor="b" anchorCtr="0">
            <a:spAutoFit/>
          </a:bodyPr>
          <a:lstStyle>
            <a:lvl1pPr>
              <a:defRPr sz="3600" spc="-50"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199" y="3962400"/>
            <a:ext cx="5486400" cy="338554"/>
          </a:xfrm>
          <a:noFill/>
        </p:spPr>
        <p:txBody>
          <a:bodyPr wrap="square" lIns="0" tIns="0" rIns="0" bIns="0">
            <a:spAutoFit/>
          </a:bodyPr>
          <a:lstStyle>
            <a:lvl1pPr marL="0" indent="0">
              <a:spcBef>
                <a:spcPts val="0"/>
              </a:spcBef>
              <a:buNone/>
              <a:defRPr sz="2200"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597896" y="1119816"/>
            <a:ext cx="8310563" cy="5740395"/>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478323" y="5053002"/>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459076" y="5801364"/>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84200" y="585788"/>
            <a:ext cx="3068320" cy="292608"/>
          </a:xfrm>
          <a:prstGeom prst="rect">
            <a:avLst/>
          </a:prstGeom>
        </p:spPr>
      </p:pic>
    </p:spTree>
    <p:extLst>
      <p:ext uri="{BB962C8B-B14F-4D97-AF65-F5344CB8AC3E}">
        <p14:creationId xmlns:p14="http://schemas.microsoft.com/office/powerpoint/2010/main" val="730603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userDrawn="1">
  <p:cSld name="Basic - For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A49949-18AD-1F40-AFB4-275E5C1786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4" name="Title 3">
            <a:extLst>
              <a:ext uri="{FF2B5EF4-FFF2-40B4-BE49-F238E27FC236}">
                <a16:creationId xmlns:a16="http://schemas.microsoft.com/office/drawing/2014/main" id="{FE8EEFA1-3199-4EB9-8C0F-8C698019F873}"/>
              </a:ext>
            </a:extLst>
          </p:cNvPr>
          <p:cNvSpPr>
            <a:spLocks noGrp="1"/>
          </p:cNvSpPr>
          <p:nvPr>
            <p:ph type="title" hasCustomPrompt="1"/>
          </p:nvPr>
        </p:nvSpPr>
        <p:spPr>
          <a:xfrm>
            <a:off x="544513" y="-702169"/>
            <a:ext cx="11277600" cy="567566"/>
          </a:xfrm>
        </p:spPr>
        <p:txBody>
          <a:bodyPr/>
          <a:lstStyle>
            <a:lvl1pPr>
              <a:defRPr/>
            </a:lvl1pPr>
          </a:lstStyle>
          <a:p>
            <a:r>
              <a:rPr lang="en-US"/>
              <a:t>Click to edit Master title style for screen readers</a:t>
            </a:r>
          </a:p>
        </p:txBody>
      </p:sp>
      <p:sp>
        <p:nvSpPr>
          <p:cNvPr id="3" name="Picture Placeholder 2">
            <a:extLst>
              <a:ext uri="{FF2B5EF4-FFF2-40B4-BE49-F238E27FC236}">
                <a16:creationId xmlns:a16="http://schemas.microsoft.com/office/drawing/2014/main" id="{9442E5A6-2D6B-004E-8C21-34BF0BB32659}"/>
              </a:ext>
              <a:ext uri="{C183D7F6-B498-43B3-948B-1728B52AA6E4}">
                <adec:decorative xmlns:adec="http://schemas.microsoft.com/office/drawing/2017/decorative" val="0"/>
              </a:ext>
            </a:extLst>
          </p:cNvPr>
          <p:cNvSpPr>
            <a:spLocks noGrp="1"/>
          </p:cNvSpPr>
          <p:nvPr>
            <p:ph type="pic" sz="quarter" idx="10"/>
          </p:nvPr>
        </p:nvSpPr>
        <p:spPr>
          <a:xfrm>
            <a:off x="544513" y="822324"/>
            <a:ext cx="11190287" cy="5295199"/>
          </a:xfrm>
        </p:spPr>
        <p:txBody>
          <a:bodyPr/>
          <a:lstStyle>
            <a:lvl1pPr>
              <a:defRPr>
                <a:noFill/>
              </a:defRPr>
            </a:lvl1pPr>
          </a:lstStyle>
          <a:p>
            <a:endParaRPr lang="en-US"/>
          </a:p>
        </p:txBody>
      </p:sp>
      <p:sp>
        <p:nvSpPr>
          <p:cNvPr id="6" name="Date Placeholder 3">
            <a:extLst>
              <a:ext uri="{FF2B5EF4-FFF2-40B4-BE49-F238E27FC236}">
                <a16:creationId xmlns:a16="http://schemas.microsoft.com/office/drawing/2014/main" id="{EEE8C6BE-27CE-7048-A984-17C781BE86DA}"/>
              </a:ext>
              <a:ext uri="{C183D7F6-B498-43B3-948B-1728B52AA6E4}">
                <adec:decorative xmlns:adec="http://schemas.microsoft.com/office/drawing/2017/decorative" val="1"/>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12/11/2023</a:t>
            </a:fld>
            <a:endParaRPr lang="en-US"/>
          </a:p>
        </p:txBody>
      </p:sp>
      <p:sp>
        <p:nvSpPr>
          <p:cNvPr id="5" name="TextBox 4">
            <a:extLst>
              <a:ext uri="{FF2B5EF4-FFF2-40B4-BE49-F238E27FC236}">
                <a16:creationId xmlns:a16="http://schemas.microsoft.com/office/drawing/2014/main" id="{D2B43BEC-FE2F-44BD-9C0A-A1173FF85C38}"/>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123581294"/>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727980"/>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4980"/>
      </p:ext>
    </p:extLst>
  </p:cSld>
  <p:clrMapOvr>
    <a:masterClrMapping/>
  </p:clrMapOvr>
  <p:transition>
    <p:fade/>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userDrawn="1">
  <p:cSld name="Brugerdefineret layout">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07CA947-A248-B049-AC7A-80E2A937B92B}"/>
              </a:ext>
            </a:extLst>
          </p:cNvPr>
          <p:cNvSpPr>
            <a:spLocks noGrp="1"/>
          </p:cNvSpPr>
          <p:nvPr>
            <p:ph idx="1"/>
          </p:nvPr>
        </p:nvSpPr>
        <p:spPr>
          <a:xfrm>
            <a:off x="0" y="0"/>
            <a:ext cx="12192000" cy="6857999"/>
          </a:xfrm>
        </p:spPr>
        <p:txBody>
          <a:bodyPr/>
          <a:lstStyle>
            <a:lvl1pPr marL="0" indent="0">
              <a:buNone/>
              <a:defRPr/>
            </a:lvl1pPr>
          </a:lstStyle>
          <a:p>
            <a:pPr lvl="0"/>
            <a:endParaRPr lang="en-GB" noProof="0"/>
          </a:p>
        </p:txBody>
      </p:sp>
      <p:sp>
        <p:nvSpPr>
          <p:cNvPr id="3" name="Pladsholder til dato 2">
            <a:extLst>
              <a:ext uri="{FF2B5EF4-FFF2-40B4-BE49-F238E27FC236}">
                <a16:creationId xmlns:a16="http://schemas.microsoft.com/office/drawing/2014/main" id="{FC82E28F-39E3-994B-8D41-9055B095E41B}"/>
              </a:ext>
            </a:extLst>
          </p:cNvPr>
          <p:cNvSpPr>
            <a:spLocks noGrp="1"/>
          </p:cNvSpPr>
          <p:nvPr>
            <p:ph type="dt" sz="half" idx="10"/>
          </p:nvPr>
        </p:nvSpPr>
        <p:spPr/>
        <p:txBody>
          <a:bodyPr/>
          <a:lstStyle/>
          <a:p>
            <a:fld id="{F31388B1-1568-4556-8265-1D082B7C740A}" type="datetime3">
              <a:rPr lang="en-US" smtClean="0"/>
              <a:t>11 December 2023</a:t>
            </a:fld>
            <a:endParaRPr lang="en-GB"/>
          </a:p>
        </p:txBody>
      </p:sp>
      <p:sp>
        <p:nvSpPr>
          <p:cNvPr id="4" name="Pladsholder til sidefod 3">
            <a:extLst>
              <a:ext uri="{FF2B5EF4-FFF2-40B4-BE49-F238E27FC236}">
                <a16:creationId xmlns:a16="http://schemas.microsoft.com/office/drawing/2014/main" id="{71DA50FE-0722-5D43-B1E0-97DE9918D2A9}"/>
              </a:ext>
            </a:extLst>
          </p:cNvPr>
          <p:cNvSpPr>
            <a:spLocks noGrp="1"/>
          </p:cNvSpPr>
          <p:nvPr>
            <p:ph type="ftr" sz="quarter" idx="11"/>
          </p:nvPr>
        </p:nvSpPr>
        <p:spPr/>
        <p:txBody>
          <a:bodyPr/>
          <a:lstStyle/>
          <a:p>
            <a:r>
              <a:rPr lang="en-GB"/>
              <a:t>Novo Nordisk company presentation</a:t>
            </a:r>
          </a:p>
        </p:txBody>
      </p:sp>
      <p:sp>
        <p:nvSpPr>
          <p:cNvPr id="5" name="Pladsholder til slidenummer 4">
            <a:extLst>
              <a:ext uri="{FF2B5EF4-FFF2-40B4-BE49-F238E27FC236}">
                <a16:creationId xmlns:a16="http://schemas.microsoft.com/office/drawing/2014/main" id="{1C67B352-DB9C-B442-8642-1B8982B76177}"/>
              </a:ext>
            </a:extLst>
          </p:cNvPr>
          <p:cNvSpPr>
            <a:spLocks noGrp="1"/>
          </p:cNvSpPr>
          <p:nvPr>
            <p:ph type="sldNum" sz="quarter" idx="12"/>
          </p:nvPr>
        </p:nvSpPr>
        <p:spPr/>
        <p:txBody>
          <a:bodyPr/>
          <a:lstStyle/>
          <a:p>
            <a:fld id="{23AA811B-2EBD-4900-905E-5BE206449611}" type="slidenum">
              <a:rPr lang="en-GB" smtClean="0"/>
              <a:pPr/>
              <a:t>‹#›</a:t>
            </a:fld>
            <a:endParaRPr lang="en-GB"/>
          </a:p>
        </p:txBody>
      </p:sp>
      <p:sp>
        <p:nvSpPr>
          <p:cNvPr id="9" name="Title 1">
            <a:extLst>
              <a:ext uri="{FF2B5EF4-FFF2-40B4-BE49-F238E27FC236}">
                <a16:creationId xmlns:a16="http://schemas.microsoft.com/office/drawing/2014/main" id="{B174AD13-491D-0C4F-899F-BA6C1859450D}"/>
              </a:ext>
            </a:extLst>
          </p:cNvPr>
          <p:cNvSpPr>
            <a:spLocks noGrp="1"/>
          </p:cNvSpPr>
          <p:nvPr>
            <p:ph type="ctrTitle" hasCustomPrompt="1"/>
          </p:nvPr>
        </p:nvSpPr>
        <p:spPr>
          <a:xfrm>
            <a:off x="647999" y="648000"/>
            <a:ext cx="8652001" cy="5562000"/>
          </a:xfrm>
        </p:spPr>
        <p:txBody>
          <a:bodyPr bIns="144000" anchor="ctr"/>
          <a:lstStyle>
            <a:lvl1pPr algn="l">
              <a:lnSpc>
                <a:spcPct val="120000"/>
              </a:lnSpc>
              <a:defRPr sz="4400">
                <a:solidFill>
                  <a:schemeClr val="bg1"/>
                </a:solidFill>
              </a:defRPr>
            </a:lvl1pPr>
          </a:lstStyle>
          <a:p>
            <a:r>
              <a:rPr lang="en-GB"/>
              <a:t>Click to add title</a:t>
            </a:r>
          </a:p>
        </p:txBody>
      </p:sp>
      <p:sp>
        <p:nvSpPr>
          <p:cNvPr id="12" name="Tekstfelt 11">
            <a:extLst>
              <a:ext uri="{FF2B5EF4-FFF2-40B4-BE49-F238E27FC236}">
                <a16:creationId xmlns:a16="http://schemas.microsoft.com/office/drawing/2014/main" id="{4720C430-4F9A-7E41-86D6-421B573E3695}"/>
              </a:ext>
            </a:extLst>
          </p:cNvPr>
          <p:cNvSpPr txBox="1"/>
          <p:nvPr userDrawn="1"/>
        </p:nvSpPr>
        <p:spPr>
          <a:xfrm>
            <a:off x="11839074" y="347579"/>
            <a:ext cx="65" cy="343235"/>
          </a:xfrm>
          <a:prstGeom prst="rect">
            <a:avLst/>
          </a:prstGeom>
          <a:noFill/>
        </p:spPr>
        <p:txBody>
          <a:bodyPr wrap="none" lIns="0" tIns="0" rIns="0" bIns="0" rtlCol="0">
            <a:spAutoFit/>
          </a:bodyPr>
          <a:lstStyle/>
          <a:p>
            <a:pPr algn="l">
              <a:lnSpc>
                <a:spcPct val="120000"/>
              </a:lnSpc>
            </a:pPr>
            <a:endParaRPr lang="da-DK" sz="2000">
              <a:solidFill>
                <a:schemeClr val="tx2"/>
              </a:solidFill>
            </a:endParaRPr>
          </a:p>
        </p:txBody>
      </p:sp>
    </p:spTree>
    <p:extLst>
      <p:ext uri="{BB962C8B-B14F-4D97-AF65-F5344CB8AC3E}">
        <p14:creationId xmlns:p14="http://schemas.microsoft.com/office/powerpoint/2010/main" val="918931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A69F-6C95-264A-AE45-0BCDA099BBA9}"/>
              </a:ext>
            </a:extLst>
          </p:cNvPr>
          <p:cNvSpPr>
            <a:spLocks noGrp="1"/>
          </p:cNvSpPr>
          <p:nvPr>
            <p:ph type="title"/>
          </p:nvPr>
        </p:nvSpPr>
        <p:spPr>
          <a:xfrm>
            <a:off x="838200" y="365126"/>
            <a:ext cx="10515600" cy="1190626"/>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F8CDA9A-1753-2F47-ADF0-066FCA9754E6}"/>
              </a:ext>
            </a:extLst>
          </p:cNvPr>
          <p:cNvSpPr>
            <a:spLocks noGrp="1"/>
          </p:cNvSpPr>
          <p:nvPr>
            <p:ph idx="1"/>
          </p:nvPr>
        </p:nvSpPr>
        <p:spPr>
          <a:xfrm>
            <a:off x="838200" y="1825625"/>
            <a:ext cx="10515600" cy="39147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a:extLst>
              <a:ext uri="{FF2B5EF4-FFF2-40B4-BE49-F238E27FC236}">
                <a16:creationId xmlns:a16="http://schemas.microsoft.com/office/drawing/2014/main" id="{4091F6B2-1817-524B-B18C-D6061C365A3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cxnSp>
        <p:nvCxnSpPr>
          <p:cNvPr id="9" name="Straight Connector 8">
            <a:extLst>
              <a:ext uri="{FF2B5EF4-FFF2-40B4-BE49-F238E27FC236}">
                <a16:creationId xmlns:a16="http://schemas.microsoft.com/office/drawing/2014/main" id="{5CA79DF6-6B36-8C45-97C4-896904836125}"/>
              </a:ext>
            </a:extLst>
          </p:cNvPr>
          <p:cNvCxnSpPr/>
          <p:nvPr userDrawn="1"/>
        </p:nvCxnSpPr>
        <p:spPr>
          <a:xfrm>
            <a:off x="838200" y="1690688"/>
            <a:ext cx="1051560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2B59F7C-9731-8849-ACF0-C8C5CC333B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1" name="Picture 10">
            <a:extLst>
              <a:ext uri="{FF2B5EF4-FFF2-40B4-BE49-F238E27FC236}">
                <a16:creationId xmlns:a16="http://schemas.microsoft.com/office/drawing/2014/main" id="{44478601-086C-A44A-AF4B-468F552DB03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Tree>
    <p:extLst>
      <p:ext uri="{BB962C8B-B14F-4D97-AF65-F5344CB8AC3E}">
        <p14:creationId xmlns:p14="http://schemas.microsoft.com/office/powerpoint/2010/main" val="2266716557"/>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7437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92184-2B91-59FB-4B6C-4AFA7738BE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B16176-F910-8729-3257-EB8A6E9AD3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B0D5AF-9D37-2B3E-17A1-FDCA5440956E}"/>
              </a:ext>
            </a:extLst>
          </p:cNvPr>
          <p:cNvSpPr>
            <a:spLocks noGrp="1"/>
          </p:cNvSpPr>
          <p:nvPr>
            <p:ph type="dt" sz="half" idx="10"/>
          </p:nvPr>
        </p:nvSpPr>
        <p:spPr/>
        <p:txBody>
          <a:bodyPr/>
          <a:lstStyle/>
          <a:p>
            <a:fld id="{5C3CAEDB-C4BF-4672-96AC-335BB727229A}" type="datetimeFigureOut">
              <a:rPr lang="en-US" smtClean="0"/>
              <a:t>12/11/2023</a:t>
            </a:fld>
            <a:endParaRPr lang="en-US"/>
          </a:p>
        </p:txBody>
      </p:sp>
      <p:sp>
        <p:nvSpPr>
          <p:cNvPr id="5" name="Footer Placeholder 4">
            <a:extLst>
              <a:ext uri="{FF2B5EF4-FFF2-40B4-BE49-F238E27FC236}">
                <a16:creationId xmlns:a16="http://schemas.microsoft.com/office/drawing/2014/main" id="{CA2CC41E-00E5-51BA-1CA1-83BAAA550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F8010-7601-94C1-C467-FA519E2DCE5B}"/>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2050326640"/>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854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00C0-8384-CE36-63CA-F893D8CF33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DDEF7-5E6A-ACB7-5D9C-A04559BE4C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F541C81-3CCD-8656-E992-41D727E62B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428ACE-B754-7FCC-A8C7-2E936891A187}"/>
              </a:ext>
            </a:extLst>
          </p:cNvPr>
          <p:cNvSpPr>
            <a:spLocks noGrp="1"/>
          </p:cNvSpPr>
          <p:nvPr>
            <p:ph type="dt" sz="half" idx="10"/>
          </p:nvPr>
        </p:nvSpPr>
        <p:spPr/>
        <p:txBody>
          <a:bodyPr/>
          <a:lstStyle/>
          <a:p>
            <a:fld id="{5C3CAEDB-C4BF-4672-96AC-335BB727229A}" type="datetimeFigureOut">
              <a:rPr lang="en-US" smtClean="0"/>
              <a:t>12/11/2023</a:t>
            </a:fld>
            <a:endParaRPr lang="en-US"/>
          </a:p>
        </p:txBody>
      </p:sp>
      <p:sp>
        <p:nvSpPr>
          <p:cNvPr id="6" name="Footer Placeholder 5">
            <a:extLst>
              <a:ext uri="{FF2B5EF4-FFF2-40B4-BE49-F238E27FC236}">
                <a16:creationId xmlns:a16="http://schemas.microsoft.com/office/drawing/2014/main" id="{DCE30E23-469E-0732-AB10-565B48A620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FD201C-C1C0-BB3E-51E6-BD23CAD7268F}"/>
              </a:ext>
            </a:extLst>
          </p:cNvPr>
          <p:cNvSpPr>
            <a:spLocks noGrp="1"/>
          </p:cNvSpPr>
          <p:nvPr>
            <p:ph type="sldNum" sz="quarter" idx="12"/>
          </p:nvPr>
        </p:nvSpPr>
        <p:spPr/>
        <p:txBody>
          <a:bodyPr/>
          <a:lstStyle/>
          <a:p>
            <a:fld id="{FBF37B84-5D6C-4A51-8026-D7C33A01C85D}" type="slidenum">
              <a:rPr lang="en-US" smtClean="0"/>
              <a:t>‹#›</a:t>
            </a:fld>
            <a:endParaRPr lang="en-US"/>
          </a:p>
        </p:txBody>
      </p:sp>
    </p:spTree>
    <p:extLst>
      <p:ext uri="{BB962C8B-B14F-4D97-AF65-F5344CB8AC3E}">
        <p14:creationId xmlns:p14="http://schemas.microsoft.com/office/powerpoint/2010/main" val="358090343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122330058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1175186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373333024"/>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7894919"/>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52616107"/>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31662873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_Conten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ADB32F9-4FEF-497B-849A-F2EDF15A232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7160405" y="3937699"/>
            <a:ext cx="4862540" cy="2735179"/>
          </a:xfrm>
          <a:prstGeom prst="rect">
            <a:avLst/>
          </a:prstGeom>
        </p:spPr>
      </p:pic>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21227455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7530008"/>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12/11/2023</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366333271"/>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12/11/2023</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74315750"/>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161983131"/>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114131649"/>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5042812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790443368"/>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149872027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055741736"/>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2121676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2097087739"/>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62077970"/>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12/11/2023</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03190305"/>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059721877"/>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6430813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12/11/2023</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745016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12/11/2023</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814544715"/>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86185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6979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53013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cSld name="5_Large Number Divider 1">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p:nvSpPr>
        <p:spPr>
          <a:xfrm>
            <a:off x="0" y="680485"/>
            <a:ext cx="4356100" cy="6177516"/>
          </a:xfrm>
          <a:prstGeom prst="rect">
            <a:avLst/>
          </a:prstGeom>
          <a:solidFill>
            <a:schemeClr val="bg1"/>
          </a:solid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6"/>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727661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1989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73802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334001" y="0"/>
            <a:ext cx="6858000" cy="6858000"/>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462457" y="3105657"/>
            <a:ext cx="623887" cy="6880806"/>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510663"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728682"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1865192" y="1429624"/>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063722" y="536713"/>
            <a:ext cx="1687791" cy="614370"/>
          </a:xfrm>
          <a:prstGeom prst="rect">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
            <a:extLst>
              <a:ext uri="{FF2B5EF4-FFF2-40B4-BE49-F238E27FC236}">
                <a16:creationId xmlns:a16="http://schemas.microsoft.com/office/drawing/2014/main" id="{652D678F-E03C-478E-BCEB-0BFEA50417ED}"/>
              </a:ext>
            </a:extLst>
          </p:cNvPr>
          <p:cNvSpPr>
            <a:spLocks noGrp="1"/>
          </p:cNvSpPr>
          <p:nvPr>
            <p:ph type="title" hasCustomPrompt="1"/>
          </p:nvPr>
        </p:nvSpPr>
        <p:spPr>
          <a:xfrm>
            <a:off x="268080" y="2874284"/>
            <a:ext cx="5043117" cy="1300551"/>
          </a:xfrm>
        </p:spPr>
        <p:txBody>
          <a:bodyPr/>
          <a:lstStyle>
            <a:lvl1pPr>
              <a:defRPr sz="3200">
                <a:solidFill>
                  <a:schemeClr val="tx2"/>
                </a:solidFill>
                <a:latin typeface="Segoe UI Semibold" panose="020B0702040204020203" pitchFamily="34" charset="0"/>
                <a:cs typeface="Segoe UI Semibold" panose="020B0702040204020203" pitchFamily="34" charset="0"/>
              </a:defRPr>
            </a:lvl1pPr>
          </a:lstStyle>
          <a:p>
            <a:r>
              <a:rPr lang="en-US"/>
              <a:t>Click to edit Master title style</a:t>
            </a:r>
            <a:br>
              <a:rPr lang="en-US"/>
            </a:br>
            <a:endParaRPr lang="en-US"/>
          </a:p>
        </p:txBody>
      </p:sp>
      <p:sp>
        <p:nvSpPr>
          <p:cNvPr id="8" name="Content Placeholder 7">
            <a:extLst>
              <a:ext uri="{FF2B5EF4-FFF2-40B4-BE49-F238E27FC236}">
                <a16:creationId xmlns:a16="http://schemas.microsoft.com/office/drawing/2014/main" id="{42D0027E-B6B6-47C2-A888-CD1AC8DA237A}"/>
              </a:ext>
            </a:extLst>
          </p:cNvPr>
          <p:cNvSpPr>
            <a:spLocks noGrp="1"/>
          </p:cNvSpPr>
          <p:nvPr>
            <p:ph sz="quarter" idx="10"/>
          </p:nvPr>
        </p:nvSpPr>
        <p:spPr>
          <a:xfrm>
            <a:off x="268080" y="4414838"/>
            <a:ext cx="3251408" cy="433965"/>
          </a:xfrm>
        </p:spPr>
        <p:txBody>
          <a:bodyPr/>
          <a:lstStyle>
            <a:lvl1pPr marL="0" indent="0">
              <a:buNone/>
              <a:defRPr sz="1800"/>
            </a:lvl1pPr>
          </a:lstStyle>
          <a:p>
            <a:pPr lvl="0"/>
            <a:r>
              <a:rPr lang="en-US"/>
              <a:t>Edit Master text styles</a:t>
            </a:r>
          </a:p>
        </p:txBody>
      </p:sp>
      <p:pic>
        <p:nvPicPr>
          <p:cNvPr id="3" name="Picture 2" descr="A close up of a logo&#10;&#10;Description generated with very high confidence">
            <a:extLst>
              <a:ext uri="{FF2B5EF4-FFF2-40B4-BE49-F238E27FC236}">
                <a16:creationId xmlns:a16="http://schemas.microsoft.com/office/drawing/2014/main" id="{EB9E7AAC-23D4-4EDF-A7E2-4FA24C6E37F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5332" y="73891"/>
            <a:ext cx="2676897" cy="672215"/>
          </a:xfrm>
          <a:prstGeom prst="rect">
            <a:avLst/>
          </a:prstGeom>
        </p:spPr>
      </p:pic>
    </p:spTree>
    <p:extLst>
      <p:ext uri="{BB962C8B-B14F-4D97-AF65-F5344CB8AC3E}">
        <p14:creationId xmlns:p14="http://schemas.microsoft.com/office/powerpoint/2010/main" val="2860426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520">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777300410"/>
      </p:ext>
    </p:extLst>
  </p:cSld>
  <p:clrMapOvr>
    <a:masterClrMapping/>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1046335035"/>
      </p:ext>
    </p:extLst>
  </p:cSld>
  <p:clrMapOvr>
    <a:masterClrMapping/>
  </p:clrMapOvr>
  <p:transition>
    <p:fade/>
  </p:transition>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34443664"/>
      </p:ext>
    </p:extLst>
  </p:cSld>
  <p:clrMapOvr>
    <a:masterClrMapping/>
  </p:clrMapOvr>
  <p:transition>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7EB4DBB-EFF2-46BF-9340-C2654C70282E}"/>
              </a:ext>
            </a:extLst>
          </p:cNvPr>
          <p:cNvSpPr>
            <a:spLocks noGrp="1"/>
          </p:cNvSpPr>
          <p:nvPr>
            <p:ph type="ftr" sz="quarter" idx="10"/>
          </p:nvPr>
        </p:nvSpPr>
        <p:spPr/>
        <p:txBody>
          <a:bodyPr/>
          <a:lstStyle/>
          <a:p>
            <a:r>
              <a:rPr lang="en-US"/>
              <a:t>© Microsoft Corporation                                                                                                                Power Platform </a:t>
            </a:r>
          </a:p>
        </p:txBody>
      </p:sp>
      <p:sp>
        <p:nvSpPr>
          <p:cNvPr id="3" name="Slide Number Placeholder 2">
            <a:extLst>
              <a:ext uri="{FF2B5EF4-FFF2-40B4-BE49-F238E27FC236}">
                <a16:creationId xmlns:a16="http://schemas.microsoft.com/office/drawing/2014/main" id="{E5070C6D-0D65-42CD-B707-F285B549C6F3}"/>
              </a:ext>
            </a:extLst>
          </p:cNvPr>
          <p:cNvSpPr>
            <a:spLocks noGrp="1"/>
          </p:cNvSpPr>
          <p:nvPr>
            <p:ph type="sldNum" sz="quarter" idx="11"/>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654011590"/>
      </p:ext>
    </p:extLst>
  </p:cSld>
  <p:clrMapOvr>
    <a:masterClrMapping/>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Section">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794064"/>
          </a:xfrm>
          <a:noFill/>
        </p:spPr>
        <p:txBody>
          <a:bodyPr tIns="91440" bIns="91440" anchor="t" anchorCtr="0">
            <a:spAutoFit/>
          </a:bodyPr>
          <a:lstStyle>
            <a:lvl1pPr>
              <a:defRPr sz="4400" spc="-98" baseline="0">
                <a:gradFill>
                  <a:gsLst>
                    <a:gs pos="100000">
                      <a:schemeClr val="tx1"/>
                    </a:gs>
                    <a:gs pos="0">
                      <a:schemeClr val="tx1"/>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Tree>
    <p:extLst>
      <p:ext uri="{BB962C8B-B14F-4D97-AF65-F5344CB8AC3E}">
        <p14:creationId xmlns:p14="http://schemas.microsoft.com/office/powerpoint/2010/main" val="1316057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A4C2D"/>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59" tIns="179259" rIns="179259" bIns="179259"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4261288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3" y="3367043"/>
            <a:ext cx="1901112" cy="407303"/>
          </a:xfrm>
          <a:prstGeom prst="rect">
            <a:avLst/>
          </a:prstGeom>
        </p:spPr>
      </p:pic>
    </p:spTree>
    <p:extLst>
      <p:ext uri="{BB962C8B-B14F-4D97-AF65-F5344CB8AC3E}">
        <p14:creationId xmlns:p14="http://schemas.microsoft.com/office/powerpoint/2010/main" val="2600185879"/>
      </p:ext>
    </p:extLst>
  </p:cSld>
  <p:clrMapOvr>
    <a:masterClrMapping/>
  </p:clrMapOvr>
  <p:transition>
    <p:fad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D0A19-C55A-4890-BCD8-78704A768E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6CBB2A-1E27-47A8-8733-43DE1DEB2F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D97970-2BEA-435D-A0E8-351938FB7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6FD1A3-BB15-4396-88E7-240DA89A09FE}"/>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53710F5-2DA1-4B8E-BE9C-5F33A9C23EEA}"/>
              </a:ext>
            </a:extLst>
          </p:cNvPr>
          <p:cNvSpPr>
            <a:spLocks noGrp="1"/>
          </p:cNvSpPr>
          <p:nvPr>
            <p:ph type="ftr" sz="quarter" idx="11"/>
          </p:nvPr>
        </p:nvSpPr>
        <p:spPr/>
        <p:txBody>
          <a:bodyPr/>
          <a:lstStyle/>
          <a:p>
            <a:r>
              <a:rPr lang="en-US"/>
              <a:t>© Microsoft Corporation                                                                                                                Power Platform </a:t>
            </a:r>
          </a:p>
        </p:txBody>
      </p:sp>
      <p:sp>
        <p:nvSpPr>
          <p:cNvPr id="7" name="Slide Number Placeholder 6">
            <a:extLst>
              <a:ext uri="{FF2B5EF4-FFF2-40B4-BE49-F238E27FC236}">
                <a16:creationId xmlns:a16="http://schemas.microsoft.com/office/drawing/2014/main" id="{4320B88A-FE64-4BB3-979D-C2847ECED4EF}"/>
              </a:ext>
            </a:extLst>
          </p:cNvPr>
          <p:cNvSpPr>
            <a:spLocks noGrp="1"/>
          </p:cNvSpPr>
          <p:nvPr>
            <p:ph type="sldNum" sz="quarter" idx="12"/>
          </p:nvPr>
        </p:nvSpPr>
        <p:spPr/>
        <p:txBody>
          <a:bodyPr/>
          <a:lstStyle/>
          <a:p>
            <a:fld id="{7A01D325-0FC2-4B60-9028-D756E456852D}" type="slidenum">
              <a:rPr lang="en-US" smtClean="0"/>
              <a:t>‹#›</a:t>
            </a:fld>
            <a:endParaRPr lang="en-US"/>
          </a:p>
        </p:txBody>
      </p:sp>
    </p:spTree>
    <p:extLst>
      <p:ext uri="{BB962C8B-B14F-4D97-AF65-F5344CB8AC3E}">
        <p14:creationId xmlns:p14="http://schemas.microsoft.com/office/powerpoint/2010/main" val="1074437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EDC2-0AEA-3D40-AA9B-02AA4EDE405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11ADDA-39DE-3F4C-9738-ECF89BC4E9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8" name="Picture 7">
            <a:extLst>
              <a:ext uri="{FF2B5EF4-FFF2-40B4-BE49-F238E27FC236}">
                <a16:creationId xmlns:a16="http://schemas.microsoft.com/office/drawing/2014/main" id="{0CE9C248-D341-A747-B581-BDC9ACD9D79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88312" b="-1"/>
          <a:stretch/>
        </p:blipFill>
        <p:spPr>
          <a:xfrm>
            <a:off x="882" y="6040438"/>
            <a:ext cx="12191118" cy="817562"/>
          </a:xfrm>
          <a:prstGeom prst="rect">
            <a:avLst/>
          </a:prstGeom>
        </p:spPr>
      </p:pic>
      <p:pic>
        <p:nvPicPr>
          <p:cNvPr id="9" name="Picture 8">
            <a:extLst>
              <a:ext uri="{FF2B5EF4-FFF2-40B4-BE49-F238E27FC236}">
                <a16:creationId xmlns:a16="http://schemas.microsoft.com/office/drawing/2014/main" id="{A7E2E4B4-7F91-F744-9527-861D8134AA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67812" y="6217919"/>
            <a:ext cx="477593" cy="477593"/>
          </a:xfrm>
          <a:prstGeom prst="rect">
            <a:avLst/>
          </a:prstGeom>
        </p:spPr>
      </p:pic>
      <p:pic>
        <p:nvPicPr>
          <p:cNvPr id="10" name="Picture 9">
            <a:extLst>
              <a:ext uri="{FF2B5EF4-FFF2-40B4-BE49-F238E27FC236}">
                <a16:creationId xmlns:a16="http://schemas.microsoft.com/office/drawing/2014/main" id="{C48348AA-447C-4544-A432-38C99CFCEAA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867896" y="6345054"/>
            <a:ext cx="971807" cy="208330"/>
          </a:xfrm>
          <a:prstGeom prst="rect">
            <a:avLst/>
          </a:prstGeom>
        </p:spPr>
      </p:pic>
      <p:sp>
        <p:nvSpPr>
          <p:cNvPr id="12" name="Content Placeholder 11">
            <a:extLst>
              <a:ext uri="{FF2B5EF4-FFF2-40B4-BE49-F238E27FC236}">
                <a16:creationId xmlns:a16="http://schemas.microsoft.com/office/drawing/2014/main" id="{798FAC04-D684-5F47-B8C8-674D36CBBC94}"/>
              </a:ext>
            </a:extLst>
          </p:cNvPr>
          <p:cNvSpPr>
            <a:spLocks noGrp="1"/>
          </p:cNvSpPr>
          <p:nvPr>
            <p:ph sz="quarter" idx="10"/>
          </p:nvPr>
        </p:nvSpPr>
        <p:spPr>
          <a:xfrm>
            <a:off x="5029200" y="457200"/>
            <a:ext cx="6967538" cy="5411788"/>
          </a:xfrm>
        </p:spPr>
        <p:txBody>
          <a:bodyPr anchor="ctr"/>
          <a:lstStyle>
            <a:lvl1pPr algn="ctr">
              <a:defRPr b="0" i="0">
                <a:latin typeface="Segoe UI" panose="020B0502040204020203" pitchFamily="34" charset="0"/>
                <a:cs typeface="Segoe UI" panose="020B0502040204020203" pitchFamily="34" charset="0"/>
              </a:defRPr>
            </a:lvl1pPr>
          </a:lstStyle>
          <a:p>
            <a:pPr lvl="0"/>
            <a:endParaRPr lang="en-US"/>
          </a:p>
        </p:txBody>
      </p:sp>
    </p:spTree>
    <p:extLst>
      <p:ext uri="{BB962C8B-B14F-4D97-AF65-F5344CB8AC3E}">
        <p14:creationId xmlns:p14="http://schemas.microsoft.com/office/powerpoint/2010/main" val="578881343"/>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userDrawn="1">
  <p:cSld name="Title and Content w/ Logo">
    <p:bg>
      <p:bgPr>
        <a:solidFill>
          <a:srgbClr val="7030A0"/>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p:grpSpPr>
        <p:sp>
          <p:nvSpPr>
            <p:cNvPr id="16" name="Right Triangle 15"/>
            <p:cNvSpPr/>
            <p:nvPr userDrawn="1"/>
          </p:nvSpPr>
          <p:spPr bwMode="auto">
            <a:xfrm rot="2700798">
              <a:off x="9427233" y="1003112"/>
              <a:ext cx="4847277" cy="4852678"/>
            </a:xfrm>
            <a:prstGeom prst="rtTriangle">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solidFill>
              <a:srgbClr val="253E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biLevel thresh="25000"/>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3480007767"/>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userDrawn="1">
  <p:cSld name="1_Title and Content w/ Logo">
    <p:bg>
      <p:bgPr>
        <a:solidFill>
          <a:srgbClr val="17234F"/>
        </a:solidFill>
        <a:effectLst/>
      </p:bgPr>
    </p:bg>
    <p:spTree>
      <p:nvGrpSpPr>
        <p:cNvPr id="1" name=""/>
        <p:cNvGrpSpPr/>
        <p:nvPr/>
      </p:nvGrpSpPr>
      <p:grpSpPr>
        <a:xfrm>
          <a:off x="0" y="0"/>
          <a:ext cx="0" cy="0"/>
          <a:chOff x="0" y="0"/>
          <a:chExt cx="0" cy="0"/>
        </a:xfrm>
      </p:grpSpPr>
      <p:grpSp>
        <p:nvGrpSpPr>
          <p:cNvPr id="15" name="Group 14"/>
          <p:cNvGrpSpPr/>
          <p:nvPr userDrawn="1"/>
        </p:nvGrpSpPr>
        <p:grpSpPr>
          <a:xfrm>
            <a:off x="9424533" y="0"/>
            <a:ext cx="4852678" cy="6858000"/>
            <a:chOff x="9424533" y="0"/>
            <a:chExt cx="4852678" cy="6858000"/>
          </a:xfrm>
          <a:solidFill>
            <a:srgbClr val="253E8F"/>
          </a:solidFill>
        </p:grpSpPr>
        <p:sp>
          <p:nvSpPr>
            <p:cNvPr id="16" name="Right Triangle 15"/>
            <p:cNvSpPr/>
            <p:nvPr userDrawn="1"/>
          </p:nvSpPr>
          <p:spPr bwMode="auto">
            <a:xfrm rot="2700798">
              <a:off x="9427233" y="1003112"/>
              <a:ext cx="4847277" cy="4852678"/>
            </a:xfrm>
            <a:prstGeom prst="r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userDrawn="1"/>
          </p:nvSpPr>
          <p:spPr bwMode="auto">
            <a:xfrm>
              <a:off x="11850872" y="0"/>
              <a:ext cx="341128" cy="6858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63" fontAlgn="base">
                <a:spcBef>
                  <a:spcPct val="0"/>
                </a:spcBef>
                <a:spcAft>
                  <a:spcPct val="0"/>
                </a:spcAft>
              </a:pPr>
              <a:endParaRPr lang="en-US" sz="1800" spc="-50"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Title 1"/>
          <p:cNvSpPr>
            <a:spLocks noGrp="1"/>
          </p:cNvSpPr>
          <p:nvPr>
            <p:ph type="ctrTitle"/>
          </p:nvPr>
        </p:nvSpPr>
        <p:spPr>
          <a:xfrm>
            <a:off x="248865" y="1418590"/>
            <a:ext cx="9144000" cy="2387600"/>
          </a:xfrm>
        </p:spPr>
        <p:txBody>
          <a:bodyPr anchor="b"/>
          <a:lstStyle>
            <a:lvl1pPr algn="l">
              <a:defRPr sz="7200">
                <a:solidFill>
                  <a:schemeClr val="bg1"/>
                </a:solidFill>
              </a:defRPr>
            </a:lvl1pPr>
          </a:lstStyle>
          <a:p>
            <a:r>
              <a:rPr lang="en-US"/>
              <a:t>Click to edit Master title style</a:t>
            </a:r>
          </a:p>
        </p:txBody>
      </p:sp>
      <p:sp>
        <p:nvSpPr>
          <p:cNvPr id="12" name="Subtitle 2"/>
          <p:cNvSpPr>
            <a:spLocks noGrp="1"/>
          </p:cNvSpPr>
          <p:nvPr>
            <p:ph type="subTitle" idx="1"/>
          </p:nvPr>
        </p:nvSpPr>
        <p:spPr>
          <a:xfrm>
            <a:off x="248865" y="3946525"/>
            <a:ext cx="9144000" cy="1655762"/>
          </a:xfrm>
        </p:spPr>
        <p:txBody>
          <a:bodyPr>
            <a:normAutofit/>
          </a:bodyPr>
          <a:lstStyle>
            <a:lvl1pPr marL="0" indent="0" algn="l">
              <a:buNone/>
              <a:defRPr sz="40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3" name="Picture 2">
            <a:extLst>
              <a:ext uri="{FF2B5EF4-FFF2-40B4-BE49-F238E27FC236}">
                <a16:creationId xmlns:a16="http://schemas.microsoft.com/office/drawing/2014/main" id="{19657FAB-07D6-4E66-ACA7-3E8ABC3C27F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237679" y="2612390"/>
            <a:ext cx="1613192" cy="1613192"/>
          </a:xfrm>
          <a:prstGeom prst="rect">
            <a:avLst/>
          </a:prstGeom>
        </p:spPr>
      </p:pic>
    </p:spTree>
    <p:extLst>
      <p:ext uri="{BB962C8B-B14F-4D97-AF65-F5344CB8AC3E}">
        <p14:creationId xmlns:p14="http://schemas.microsoft.com/office/powerpoint/2010/main" val="588576505"/>
      </p:ext>
    </p:extLst>
  </p:cSld>
  <p:clrMapOvr>
    <a:masterClrMapping/>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4" name="Rectangle 3"/>
          <p:cNvSpPr/>
          <p:nvPr/>
        </p:nvSpPr>
        <p:spPr>
          <a:xfrm>
            <a:off x="463551" y="463552"/>
            <a:ext cx="11277600" cy="5937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5D25F"/>
              </a:solidFill>
              <a:effectLst/>
              <a:uLnTx/>
              <a:uFillTx/>
              <a:latin typeface="Calibri" panose="020F0502020204030204"/>
              <a:ea typeface="+mn-ea"/>
              <a:cs typeface="+mn-cs"/>
            </a:endParaRPr>
          </a:p>
        </p:txBody>
      </p:sp>
      <p:sp>
        <p:nvSpPr>
          <p:cNvPr id="5" name="TextBox 4"/>
          <p:cNvSpPr txBox="1"/>
          <p:nvPr/>
        </p:nvSpPr>
        <p:spPr>
          <a:xfrm>
            <a:off x="463551" y="6565900"/>
            <a:ext cx="6197600" cy="153888"/>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kumimoji="0" lang="en-US" sz="1000" b="0" i="0" u="none" strike="noStrike" kern="1200" cap="none" spc="0" normalizeH="0" baseline="0" noProof="0">
                <a:ln>
                  <a:noFill/>
                </a:ln>
                <a:solidFill>
                  <a:srgbClr val="44546A"/>
                </a:solidFill>
                <a:effectLst/>
                <a:uLnTx/>
                <a:uFillTx/>
                <a:latin typeface="Arial" pitchFamily="34" charset="0"/>
                <a:ea typeface="+mn-ea"/>
                <a:cs typeface="Arial" pitchFamily="34" charset="0"/>
              </a:rPr>
              <a:t>© 2016 Forrester Research, Inc. Reproduction Prohibited</a:t>
            </a:r>
          </a:p>
        </p:txBody>
      </p:sp>
      <p:sp>
        <p:nvSpPr>
          <p:cNvPr id="6" name="TextBox 5"/>
          <p:cNvSpPr txBox="1"/>
          <p:nvPr/>
        </p:nvSpPr>
        <p:spPr>
          <a:xfrm>
            <a:off x="9302751" y="6565901"/>
            <a:ext cx="2438400" cy="21801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800"/>
              </a:spcAft>
              <a:buClrTx/>
              <a:buSzTx/>
              <a:buFontTx/>
              <a:buNone/>
              <a:tabLst/>
              <a:defRPr/>
            </a:pPr>
            <a:fld id="{FC1C6658-915D-424D-8A8D-E1D42D9105B5}" type="slidenum">
              <a:rPr kumimoji="0" lang="en-US" sz="1000" b="0" i="0" u="none" strike="noStrike" kern="1200" cap="none" spc="0" normalizeH="0" baseline="0" noProof="0">
                <a:ln>
                  <a:noFill/>
                </a:ln>
                <a:solidFill>
                  <a:srgbClr val="44546A"/>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800"/>
                </a:spcAft>
                <a:buClrTx/>
                <a:buSzTx/>
                <a:buFontTx/>
                <a:buNone/>
                <a:tabLst/>
                <a:defRPr/>
              </a:pPr>
              <a:t>‹#›</a:t>
            </a:fld>
            <a:endParaRPr kumimoji="0" lang="en-US" sz="1000" b="0" i="0" u="none" strike="noStrike" kern="1200" cap="none" spc="0" normalizeH="0" baseline="0" noProof="0" err="1">
              <a:ln>
                <a:noFill/>
              </a:ln>
              <a:solidFill>
                <a:srgbClr val="44546A"/>
              </a:solidFill>
              <a:effectLst/>
              <a:uLnTx/>
              <a:uFillTx/>
              <a:latin typeface="Calibri" panose="020F0502020204030204"/>
              <a:ea typeface="+mn-ea"/>
              <a:cs typeface="+mn-cs"/>
            </a:endParaRPr>
          </a:p>
        </p:txBody>
      </p:sp>
      <p:sp>
        <p:nvSpPr>
          <p:cNvPr id="2" name="Title 1"/>
          <p:cNvSpPr>
            <a:spLocks noGrp="1"/>
          </p:cNvSpPr>
          <p:nvPr>
            <p:ph type="title"/>
          </p:nvPr>
        </p:nvSpPr>
        <p:spPr>
          <a:xfrm>
            <a:off x="609600" y="594360"/>
            <a:ext cx="10972800" cy="590931"/>
          </a:xfrm>
        </p:spPr>
        <p:txBody>
          <a:bodyPr/>
          <a:lstStyle>
            <a:lvl1pPr>
              <a:defRPr sz="4267">
                <a:solidFill>
                  <a:schemeClr val="tx1"/>
                </a:solidFill>
              </a:defRPr>
            </a:lvl1pPr>
          </a:lstStyle>
          <a:p>
            <a:r>
              <a:rPr lang="en-US"/>
              <a:t>Click to edit Master title style</a:t>
            </a:r>
          </a:p>
        </p:txBody>
      </p:sp>
      <p:sp>
        <p:nvSpPr>
          <p:cNvPr id="3" name="Content Placeholder 2"/>
          <p:cNvSpPr>
            <a:spLocks noGrp="1"/>
          </p:cNvSpPr>
          <p:nvPr>
            <p:ph idx="1"/>
          </p:nvPr>
        </p:nvSpPr>
        <p:spPr>
          <a:xfrm>
            <a:off x="609600" y="1280160"/>
            <a:ext cx="10972800" cy="4974336"/>
          </a:xfrm>
        </p:spPr>
        <p:txBody>
          <a:bodyPr/>
          <a:lstStyle>
            <a:lvl1pPr marL="243834" indent="-243834">
              <a:buFont typeface="Arial Black" pitchFamily="34" charset="0"/>
              <a:buChar char="›"/>
              <a:defRPr sz="3733" b="0" i="0">
                <a:solidFill>
                  <a:schemeClr val="tx1"/>
                </a:solidFill>
                <a:latin typeface="Arial" pitchFamily="34" charset="0"/>
                <a:cs typeface="Arial" pitchFamily="34" charset="0"/>
              </a:defRPr>
            </a:lvl1pPr>
            <a:lvl2pPr marL="1097253" indent="-243834">
              <a:buClr>
                <a:schemeClr val="accent1"/>
              </a:buClr>
              <a:buFont typeface="Arial" pitchFamily="34" charset="0"/>
              <a:buChar char="•"/>
              <a:defRPr sz="3200" b="0" i="0">
                <a:solidFill>
                  <a:schemeClr val="tx1"/>
                </a:solidFill>
                <a:latin typeface="Arial" pitchFamily="34" charset="0"/>
                <a:cs typeface="Arial" pitchFamily="34" charset="0"/>
              </a:defRPr>
            </a:lvl2pPr>
            <a:lvl3pPr marL="1828754" indent="-243834">
              <a:buClr>
                <a:schemeClr val="tx2"/>
              </a:buClr>
              <a:buFont typeface="Arial" pitchFamily="34" charset="0"/>
              <a:buChar char="›"/>
              <a:defRPr sz="2667" b="0" i="0">
                <a:solidFill>
                  <a:schemeClr val="tx1"/>
                </a:solidFill>
                <a:latin typeface="Arial" pitchFamily="34" charset="0"/>
                <a:cs typeface="Arial" pitchFamily="34" charset="0"/>
              </a:defRPr>
            </a:lvl3pPr>
            <a:lvl4pPr marL="1828754" indent="-243834">
              <a:buClr>
                <a:schemeClr val="tx2"/>
              </a:buClr>
              <a:buFont typeface="Arial" pitchFamily="34" charset="0"/>
              <a:buChar char="›"/>
              <a:defRPr sz="2667" b="0" i="0">
                <a:solidFill>
                  <a:schemeClr val="tx1"/>
                </a:solidFill>
                <a:latin typeface="Arial" pitchFamily="34" charset="0"/>
                <a:cs typeface="Arial" pitchFamily="34" charset="0"/>
              </a:defRPr>
            </a:lvl4pPr>
            <a:lvl5pPr marL="1828754" indent="-243834">
              <a:buClr>
                <a:schemeClr val="tx2"/>
              </a:buClr>
              <a:buFont typeface="Arial" pitchFamily="34" charset="0"/>
              <a:buChar char="›"/>
              <a:defRPr sz="2667" b="0" i="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0161278"/>
      </p:ext>
    </p:extLst>
  </p:cSld>
  <p:clrMapOvr>
    <a:masterClrMapping/>
  </p:clrMapOvr>
  <p:transition spd="med">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0951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86007654-3D8F-4B40-B11C-15E2A0659A0B}" type="slidenum">
              <a:rPr lang="en-US" smtClean="0"/>
              <a:t>‹#›</a:t>
            </a:fld>
            <a:endParaRPr lang="en-US"/>
          </a:p>
        </p:txBody>
      </p:sp>
    </p:spTree>
    <p:extLst>
      <p:ext uri="{BB962C8B-B14F-4D97-AF65-F5344CB8AC3E}">
        <p14:creationId xmlns:p14="http://schemas.microsoft.com/office/powerpoint/2010/main" val="1699459006"/>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userDrawn="1">
  <p:cSld name="Info - Detail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2019" y="807907"/>
            <a:ext cx="11548620" cy="643543"/>
          </a:xfrm>
        </p:spPr>
        <p:txBody>
          <a:bodyPr/>
          <a:lstStyle>
            <a:lvl1pPr>
              <a:defRPr b="1">
                <a:solidFill>
                  <a:schemeClr val="tx1"/>
                </a:solidFill>
              </a:defRPr>
            </a:lvl1pPr>
          </a:lstStyle>
          <a:p>
            <a:r>
              <a:rPr lang="en-US"/>
              <a:t>Detail information</a:t>
            </a:r>
          </a:p>
        </p:txBody>
      </p:sp>
      <p:sp>
        <p:nvSpPr>
          <p:cNvPr id="3" name="Content Placeholder 2"/>
          <p:cNvSpPr>
            <a:spLocks noGrp="1"/>
          </p:cNvSpPr>
          <p:nvPr>
            <p:ph idx="1" hasCustomPrompt="1"/>
          </p:nvPr>
        </p:nvSpPr>
        <p:spPr>
          <a:xfrm>
            <a:off x="282019" y="1630837"/>
            <a:ext cx="11548620" cy="4546126"/>
          </a:xfrm>
        </p:spPr>
        <p:txBody>
          <a:bodyPr>
            <a:normAutofit/>
          </a:bodyPr>
          <a:lstStyle>
            <a:lvl1pPr>
              <a:defRPr sz="1800"/>
            </a:lvl1pPr>
          </a:lstStyle>
          <a:p>
            <a:pPr lvl="0"/>
            <a:r>
              <a:rPr lang="en-US"/>
              <a:t>Provide details</a:t>
            </a:r>
          </a:p>
        </p:txBody>
      </p:sp>
      <p:sp>
        <p:nvSpPr>
          <p:cNvPr id="7" name="TextBox 6">
            <a:extLst>
              <a:ext uri="{FF2B5EF4-FFF2-40B4-BE49-F238E27FC236}">
                <a16:creationId xmlns:a16="http://schemas.microsoft.com/office/drawing/2014/main" id="{DAB50D9F-BBE9-497D-9A96-C4B2B5EE5511}"/>
              </a:ext>
            </a:extLst>
          </p:cNvPr>
          <p:cNvSpPr txBox="1"/>
          <p:nvPr userDrawn="1"/>
        </p:nvSpPr>
        <p:spPr>
          <a:xfrm>
            <a:off x="282021" y="280974"/>
            <a:ext cx="659675" cy="369332"/>
          </a:xfrm>
          <a:prstGeom prst="rect">
            <a:avLst/>
          </a:prstGeom>
          <a:solidFill>
            <a:srgbClr val="3B3838"/>
          </a:solidFill>
        </p:spPr>
        <p:txBody>
          <a:bodyPr wrap="square" rtlCol="0">
            <a:spAutoFit/>
          </a:bodyPr>
          <a:lstStyle/>
          <a:p>
            <a:r>
              <a:rPr lang="en-US" sz="1800" b="1" i="0">
                <a:solidFill>
                  <a:schemeClr val="bg1"/>
                </a:solidFill>
                <a:latin typeface="Segoe UI" panose="020B0502040204020203" pitchFamily="34" charset="0"/>
                <a:ea typeface="Segoe UI Black" panose="020B0A02040204020203" pitchFamily="34" charset="0"/>
                <a:cs typeface="Segoe UI" panose="020B0502040204020203" pitchFamily="34" charset="0"/>
              </a:rPr>
              <a:t>Info</a:t>
            </a:r>
          </a:p>
        </p:txBody>
      </p:sp>
    </p:spTree>
    <p:extLst>
      <p:ext uri="{BB962C8B-B14F-4D97-AF65-F5344CB8AC3E}">
        <p14:creationId xmlns:p14="http://schemas.microsoft.com/office/powerpoint/2010/main" val="3425846475"/>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gn="ctr">
              <a:lnSpc>
                <a:spcPts val="3136"/>
              </a:lnSpc>
              <a:defRPr sz="2745">
                <a:solidFill>
                  <a:schemeClr val="tx1"/>
                </a:solidFill>
              </a:defRPr>
            </a:lvl1pPr>
          </a:lstStyle>
          <a:p>
            <a:r>
              <a:rPr lang="en-US"/>
              <a:t>Text option 2: three columns graphic and text</a:t>
            </a:r>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
        <p:nvSpPr>
          <p:cNvPr id="6" name="Content Placeholder 15">
            <a:extLst>
              <a:ext uri="{FF2B5EF4-FFF2-40B4-BE49-F238E27FC236}">
                <a16:creationId xmlns:a16="http://schemas.microsoft.com/office/drawing/2014/main" id="{EEA06E92-94B8-442F-97BB-66C2B42F12D5}"/>
              </a:ext>
            </a:extLst>
          </p:cNvPr>
          <p:cNvSpPr>
            <a:spLocks noGrp="1"/>
          </p:cNvSpPr>
          <p:nvPr>
            <p:ph sz="quarter" idx="39" hasCustomPrompt="1"/>
          </p:nvPr>
        </p:nvSpPr>
        <p:spPr>
          <a:xfrm>
            <a:off x="8417802" y="2308310"/>
            <a:ext cx="2669044"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8" name="Content Placeholder 15">
            <a:extLst>
              <a:ext uri="{FF2B5EF4-FFF2-40B4-BE49-F238E27FC236}">
                <a16:creationId xmlns:a16="http://schemas.microsoft.com/office/drawing/2014/main" id="{C361B3E2-AD4D-423C-969E-4A6426A268E9}"/>
              </a:ext>
            </a:extLst>
          </p:cNvPr>
          <p:cNvSpPr>
            <a:spLocks noGrp="1"/>
          </p:cNvSpPr>
          <p:nvPr>
            <p:ph sz="quarter" idx="40" hasCustomPrompt="1"/>
          </p:nvPr>
        </p:nvSpPr>
        <p:spPr>
          <a:xfrm>
            <a:off x="4768072" y="2308310"/>
            <a:ext cx="2672565" cy="1120691"/>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9" name="Content Placeholder 15">
            <a:extLst>
              <a:ext uri="{FF2B5EF4-FFF2-40B4-BE49-F238E27FC236}">
                <a16:creationId xmlns:a16="http://schemas.microsoft.com/office/drawing/2014/main" id="{7ED8A69A-A44A-4883-902F-1BA36A1B4A51}"/>
              </a:ext>
            </a:extLst>
          </p:cNvPr>
          <p:cNvSpPr>
            <a:spLocks noGrp="1"/>
          </p:cNvSpPr>
          <p:nvPr>
            <p:ph sz="quarter" idx="41" hasCustomPrompt="1"/>
          </p:nvPr>
        </p:nvSpPr>
        <p:spPr>
          <a:xfrm>
            <a:off x="1134351" y="2308310"/>
            <a:ext cx="2669044" cy="1120690"/>
          </a:xfrm>
        </p:spPr>
        <p:txBody>
          <a:bodyPr anchor="ctr">
            <a:noAutofit/>
          </a:bodyPr>
          <a:lstStyle>
            <a:lvl1pPr marL="0" indent="0" algn="ctr">
              <a:lnSpc>
                <a:spcPct val="100000"/>
              </a:lnSpc>
              <a:buNone/>
              <a:defRPr sz="1961">
                <a:solidFill>
                  <a:schemeClr val="tx2"/>
                </a:solidFill>
                <a:latin typeface="+mj-lt"/>
              </a:defRPr>
            </a:lvl1pPr>
          </a:lstStyle>
          <a:p>
            <a:pPr lvl="0"/>
            <a:r>
              <a:rPr lang="en-US"/>
              <a:t> </a:t>
            </a:r>
          </a:p>
        </p:txBody>
      </p:sp>
      <p:sp>
        <p:nvSpPr>
          <p:cNvPr id="10" name="Text Placeholder 4">
            <a:extLst>
              <a:ext uri="{FF2B5EF4-FFF2-40B4-BE49-F238E27FC236}">
                <a16:creationId xmlns:a16="http://schemas.microsoft.com/office/drawing/2014/main" id="{97534958-622C-4965-9FB0-9361B441A1C0}"/>
              </a:ext>
            </a:extLst>
          </p:cNvPr>
          <p:cNvSpPr>
            <a:spLocks noGrp="1"/>
          </p:cNvSpPr>
          <p:nvPr>
            <p:ph type="body" sz="quarter" idx="32" hasCustomPrompt="1"/>
          </p:nvPr>
        </p:nvSpPr>
        <p:spPr>
          <a:xfrm>
            <a:off x="110515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449A7043-0027-4B17-8757-EC1847F82846}"/>
              </a:ext>
            </a:extLst>
          </p:cNvPr>
          <p:cNvSpPr>
            <a:spLocks noGrp="1"/>
          </p:cNvSpPr>
          <p:nvPr>
            <p:ph type="body" sz="quarter" idx="42" hasCustomPrompt="1"/>
          </p:nvPr>
        </p:nvSpPr>
        <p:spPr>
          <a:xfrm>
            <a:off x="4749634"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
        <p:nvSpPr>
          <p:cNvPr id="12" name="Text Placeholder 4">
            <a:extLst>
              <a:ext uri="{FF2B5EF4-FFF2-40B4-BE49-F238E27FC236}">
                <a16:creationId xmlns:a16="http://schemas.microsoft.com/office/drawing/2014/main" id="{52A26499-51E3-4A98-AD74-1A466BBCAA7F}"/>
              </a:ext>
            </a:extLst>
          </p:cNvPr>
          <p:cNvSpPr>
            <a:spLocks noGrp="1"/>
          </p:cNvSpPr>
          <p:nvPr>
            <p:ph type="body" sz="quarter" idx="43" hasCustomPrompt="1"/>
          </p:nvPr>
        </p:nvSpPr>
        <p:spPr>
          <a:xfrm>
            <a:off x="8408811" y="3755499"/>
            <a:ext cx="2712433" cy="1098058"/>
          </a:xfrm>
        </p:spPr>
        <p:txBody>
          <a:bodyPr lIns="0" tIns="0" rIns="0" bIns="0"/>
          <a:lstStyle>
            <a:lvl1pPr marL="0" indent="0">
              <a:lnSpc>
                <a:spcPct val="100000"/>
              </a:lnSpc>
              <a:spcBef>
                <a:spcPts val="0"/>
              </a:spcBef>
              <a:spcAft>
                <a:spcPts val="784"/>
              </a:spcAft>
              <a:buNone/>
              <a:defRPr sz="1765" b="1" i="0">
                <a:solidFill>
                  <a:srgbClr val="742774"/>
                </a:solidFill>
                <a:latin typeface="Segoe UI Semibold" panose="020B0502040204020203" pitchFamily="34" charset="0"/>
                <a:cs typeface="Segoe UI Semibold" panose="020B0502040204020203" pitchFamily="34" charset="0"/>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b="0" i="0">
                <a:solidFill>
                  <a:srgbClr val="000000"/>
                </a:solidFill>
                <a:latin typeface="Segoe UI Light" panose="020B0502040204020203" pitchFamily="34" charset="0"/>
                <a:cs typeface="Segoe UI Light" panose="020B0502040204020203" pitchFamily="34" charset="0"/>
              </a:defRPr>
            </a:lvl2pPr>
            <a:lvl3pPr marL="448193" indent="0">
              <a:buNone/>
              <a:defRPr/>
            </a:lvl3pPr>
            <a:lvl4pPr marL="672290" indent="0">
              <a:buNone/>
              <a:defRPr/>
            </a:lvl4pPr>
            <a:lvl5pPr marL="896386" indent="0">
              <a:buNone/>
              <a:defRPr/>
            </a:lvl5pPr>
          </a:lstStyle>
          <a:p>
            <a:pPr lvl="0"/>
            <a:r>
              <a:rPr lang="en-US"/>
              <a:t>UI </a:t>
            </a:r>
            <a:r>
              <a:rPr lang="en-US" err="1"/>
              <a:t>Semibold</a:t>
            </a:r>
            <a:r>
              <a:rPr lang="en-US"/>
              <a:t> 18</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73689864"/>
      </p:ext>
    </p:extLst>
  </p:cSld>
  <p:clrMapOvr>
    <a:masterClrMapping/>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 Only: Click to add 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Power Platform </a:t>
            </a:r>
          </a:p>
        </p:txBody>
      </p:sp>
    </p:spTree>
    <p:extLst>
      <p:ext uri="{BB962C8B-B14F-4D97-AF65-F5344CB8AC3E}">
        <p14:creationId xmlns:p14="http://schemas.microsoft.com/office/powerpoint/2010/main" val="4134746771"/>
      </p:ext>
    </p:extLst>
  </p:cSld>
  <p:clrMapOvr>
    <a:masterClrMapping/>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787DD-E086-4440-901A-8BEDEF30BFB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B5459D-9CA8-49F5-B0D8-057A7B2E38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D6AFF-7EE9-4AD0-9502-506C4EBC03F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1BCC268-BB83-4C8E-A2A6-2624E7693233}"/>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7AB2738C-D7C0-40D5-A570-A0FBC5484FB9}"/>
              </a:ext>
            </a:extLst>
          </p:cNvPr>
          <p:cNvSpPr>
            <a:spLocks noGrp="1"/>
          </p:cNvSpPr>
          <p:nvPr>
            <p:ph type="sldNum" sz="quarter" idx="12"/>
          </p:nvPr>
        </p:nvSpPr>
        <p:spPr/>
        <p:txBody>
          <a:bodyPr/>
          <a:lstStyle/>
          <a:p>
            <a:fld id="{77E40B29-3981-4927-91C5-EDCCA1CCC357}" type="slidenum">
              <a:rPr lang="en-US" smtClean="0"/>
              <a:t>‹#›</a:t>
            </a:fld>
            <a:endParaRPr lang="en-US"/>
          </a:p>
        </p:txBody>
      </p:sp>
    </p:spTree>
    <p:extLst>
      <p:ext uri="{BB962C8B-B14F-4D97-AF65-F5344CB8AC3E}">
        <p14:creationId xmlns:p14="http://schemas.microsoft.com/office/powerpoint/2010/main" val="4144703073"/>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1_Picture with Caption">
    <p:spTree>
      <p:nvGrpSpPr>
        <p:cNvPr id="1" name=""/>
        <p:cNvGrpSpPr/>
        <p:nvPr/>
      </p:nvGrpSpPr>
      <p:grpSpPr>
        <a:xfrm>
          <a:off x="0" y="0"/>
          <a:ext cx="0" cy="0"/>
          <a:chOff x="0" y="0"/>
          <a:chExt cx="0" cy="0"/>
        </a:xfrm>
      </p:grpSpPr>
      <p:sp>
        <p:nvSpPr>
          <p:cNvPr id="7" name="Rectangle 4"/>
          <p:cNvSpPr>
            <a:spLocks noChangeArrowheads="1"/>
          </p:cNvSpPr>
          <p:nvPr/>
        </p:nvSpPr>
        <p:spPr bwMode="auto">
          <a:xfrm>
            <a:off x="182034" y="1"/>
            <a:ext cx="12009967" cy="655743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Page #"/>
          <p:cNvSpPr txBox="1"/>
          <p:nvPr/>
        </p:nvSpPr>
        <p:spPr>
          <a:xfrm>
            <a:off x="9448800" y="6644218"/>
            <a:ext cx="2438400" cy="122767"/>
          </a:xfrm>
          <a:prstGeom prst="rect">
            <a:avLst/>
          </a:prstGeom>
          <a:noFill/>
        </p:spPr>
        <p:txBody>
          <a:bodyPr lIns="0" tIns="0" rIns="0" bIns="0"/>
          <a:lstStyle/>
          <a:p>
            <a:pPr marL="0" marR="0" lvl="0" indent="0" algn="r" defTabSz="914400" rtl="0" eaLnBrk="1" fontAlgn="auto" latinLnBrk="0" hangingPunct="1">
              <a:lnSpc>
                <a:spcPct val="100000"/>
              </a:lnSpc>
              <a:spcBef>
                <a:spcPts val="0"/>
              </a:spcBef>
              <a:spcAft>
                <a:spcPts val="0"/>
              </a:spcAft>
              <a:buClrTx/>
              <a:buSzTx/>
              <a:buFontTx/>
              <a:buNone/>
              <a:tabLst/>
              <a:defRPr/>
            </a:pPr>
            <a:fld id="{BC54F851-1C3A-F847-B9D2-4943440EC9FC}" type="slidenum">
              <a:rPr kumimoji="0" lang="en-US" sz="800" b="1" i="0" u="none" strike="noStrike" kern="600" cap="none" spc="93" normalizeH="0" baseline="0" noProof="0">
                <a:ln>
                  <a:noFill/>
                </a:ln>
                <a:solidFill>
                  <a:prstClr val="white"/>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600" cap="none" spc="93" normalizeH="0" baseline="0" noProof="0" err="1">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0" name="2016 Copyright"/>
          <p:cNvSpPr txBox="1"/>
          <p:nvPr/>
        </p:nvSpPr>
        <p:spPr>
          <a:xfrm>
            <a:off x="182033" y="6644218"/>
            <a:ext cx="6197600" cy="123111"/>
          </a:xfrm>
          <a:prstGeom prst="rect">
            <a:avLst/>
          </a:prstGeom>
          <a:noFill/>
        </p:spPr>
        <p:txBody>
          <a:bodyPr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600" cap="none" spc="93" normalizeH="0" baseline="0" noProof="0">
                <a:ln>
                  <a:noFill/>
                </a:ln>
                <a:solidFill>
                  <a:prstClr val="white"/>
                </a:solidFill>
                <a:effectLst/>
                <a:uLnTx/>
                <a:uFillTx/>
                <a:latin typeface="Arial" pitchFamily="34" charset="0"/>
                <a:ea typeface="+mn-ea"/>
                <a:cs typeface="Arial" pitchFamily="34" charset="0"/>
              </a:rPr>
              <a:t>© 2016 FORRESTER. REPRODUCTION PROHIBITED.</a:t>
            </a:r>
          </a:p>
        </p:txBody>
      </p:sp>
      <p:sp>
        <p:nvSpPr>
          <p:cNvPr id="9" name="Title"/>
          <p:cNvSpPr>
            <a:spLocks noGrp="1"/>
          </p:cNvSpPr>
          <p:nvPr>
            <p:ph type="title"/>
          </p:nvPr>
        </p:nvSpPr>
        <p:spPr>
          <a:xfrm>
            <a:off x="487680" y="365760"/>
            <a:ext cx="11399520" cy="486664"/>
          </a:xfrm>
        </p:spPr>
        <p:txBody>
          <a:bodyPr/>
          <a:lstStyle>
            <a:lvl1pPr>
              <a:defRPr baseline="0"/>
            </a:lvl1pPr>
          </a:lstStyle>
          <a:p>
            <a:r>
              <a:rPr lang="en-US"/>
              <a:t>Click to edit Master title style</a:t>
            </a:r>
          </a:p>
        </p:txBody>
      </p:sp>
      <p:sp>
        <p:nvSpPr>
          <p:cNvPr id="6" name="Text"/>
          <p:cNvSpPr>
            <a:spLocks noGrp="1"/>
          </p:cNvSpPr>
          <p:nvPr>
            <p:ph type="body" sz="quarter" idx="12"/>
          </p:nvPr>
        </p:nvSpPr>
        <p:spPr>
          <a:xfrm>
            <a:off x="487680" y="1219201"/>
            <a:ext cx="11399520" cy="2164695"/>
          </a:xfrm>
        </p:spPr>
        <p:txBody>
          <a:bodyPr>
            <a:spAutoFit/>
          </a:bodyPr>
          <a:lstStyle>
            <a:lvl1pPr marL="182875" indent="-182875">
              <a:spcBef>
                <a:spcPts val="400"/>
              </a:spcBef>
              <a:spcAft>
                <a:spcPts val="400"/>
              </a:spcAft>
              <a:buClr>
                <a:srgbClr val="669933"/>
              </a:buClr>
              <a:buSzPct val="100000"/>
              <a:buFont typeface="Arial" panose="020B0604020202020204" pitchFamily="34" charset="0"/>
              <a:buChar char="•"/>
              <a:defRPr sz="2400" b="0">
                <a:solidFill>
                  <a:schemeClr val="tx1"/>
                </a:solidFill>
                <a:latin typeface="Arial" pitchFamily="34" charset="0"/>
                <a:cs typeface="Arial" pitchFamily="34" charset="0"/>
              </a:defRPr>
            </a:lvl1pPr>
            <a:lvl2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2pPr>
            <a:lvl3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3pPr>
            <a:lvl4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4pPr>
            <a:lvl5pPr marL="182875" indent="-182875">
              <a:spcBef>
                <a:spcPts val="400"/>
              </a:spcBef>
              <a:spcAft>
                <a:spcPts val="400"/>
              </a:spcAft>
              <a:buClr>
                <a:srgbClr val="669933"/>
              </a:buClr>
              <a:buFont typeface="Arial" pitchFamily="34" charset="0"/>
              <a:buChar char="•"/>
              <a:defRPr sz="2400" b="0">
                <a:solidFill>
                  <a:schemeClr val="tx1"/>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cNvSpPr>
            <a:spLocks noGrp="1"/>
          </p:cNvSpPr>
          <p:nvPr>
            <p:ph type="pic" idx="1"/>
          </p:nvPr>
        </p:nvSpPr>
        <p:spPr>
          <a:xfrm>
            <a:off x="487680" y="2133600"/>
            <a:ext cx="11399520" cy="3877056"/>
          </a:xfrm>
        </p:spPr>
        <p:txBody>
          <a:bodyPr rtlCol="0" anchor="ctr">
            <a:noAutofit/>
          </a:bodyPr>
          <a:lstStyle>
            <a:lvl1pPr marL="0" indent="0" algn="ctr">
              <a:lnSpc>
                <a:spcPct val="100000"/>
              </a:lnSpc>
              <a:buNone/>
              <a:defRPr sz="26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r>
              <a:rPr lang="en-US" noProof="0"/>
              <a:t>Drag picture to placeholder or click icon to add</a:t>
            </a:r>
          </a:p>
        </p:txBody>
      </p:sp>
      <p:sp>
        <p:nvSpPr>
          <p:cNvPr id="11" name="Source line"/>
          <p:cNvSpPr>
            <a:spLocks noGrp="1"/>
          </p:cNvSpPr>
          <p:nvPr>
            <p:ph type="body" sz="half" idx="2"/>
          </p:nvPr>
        </p:nvSpPr>
        <p:spPr>
          <a:xfrm>
            <a:off x="487680" y="6123802"/>
            <a:ext cx="11399520" cy="276999"/>
          </a:xfrm>
        </p:spPr>
        <p:txBody>
          <a:bodyPr anchor="b">
            <a:spAutoFit/>
          </a:bodyPr>
          <a:lstStyle>
            <a:lvl1pPr marL="0" indent="0" algn="l">
              <a:lnSpc>
                <a:spcPct val="100000"/>
              </a:lnSpc>
              <a:spcBef>
                <a:spcPts val="0"/>
              </a:spcBef>
              <a:spcAft>
                <a:spcPts val="0"/>
              </a:spcAft>
              <a:buNone/>
              <a:defRPr sz="1200" b="0">
                <a:solidFill>
                  <a:schemeClr val="tx1"/>
                </a:solidFill>
                <a:latin typeface="Arial" pitchFamily="34" charset="0"/>
                <a:cs typeface="Arial" pitchFamily="34" charset="0"/>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097833363"/>
      </p:ext>
    </p:extLst>
  </p:cSld>
  <p:clrMapOvr>
    <a:masterClrMapping/>
  </p:clrMapOvr>
  <p:transition spd="med">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14108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matchingName="Title &amp; Non-bulleted text">
  <p:cSld name="Title &amp; Non-bulleted text">
    <p:bg>
      <p:bgPr>
        <a:solidFill>
          <a:schemeClr val="lt1"/>
        </a:solidFill>
        <a:effectLst/>
      </p:bgPr>
    </p:bg>
    <p:spTree>
      <p:nvGrpSpPr>
        <p:cNvPr id="1" name="Shape 65"/>
        <p:cNvGrpSpPr/>
        <p:nvPr/>
      </p:nvGrpSpPr>
      <p:grpSpPr>
        <a:xfrm>
          <a:off x="0" y="0"/>
          <a:ext cx="0" cy="0"/>
          <a:chOff x="0" y="0"/>
          <a:chExt cx="0" cy="0"/>
        </a:xfrm>
      </p:grpSpPr>
      <p:sp>
        <p:nvSpPr>
          <p:cNvPr id="66" name="Google Shape;66;p191"/>
          <p:cNvSpPr txBox="1"/>
          <p:nvPr/>
        </p:nvSpPr>
        <p:spPr>
          <a:xfrm>
            <a:off x="0" y="6493776"/>
            <a:ext cx="12192000" cy="364224"/>
          </a:xfrm>
          <a:prstGeom prst="rect">
            <a:avLst/>
          </a:prstGeom>
          <a:solidFill>
            <a:srgbClr val="0078D7"/>
          </a:solidFill>
          <a:ln>
            <a:noFill/>
          </a:ln>
        </p:spPr>
        <p:txBody>
          <a:bodyPr spcFirstLastPara="1" wrap="square" lIns="0" tIns="45708" rIns="91417" bIns="45708" anchor="t" anchorCtr="0">
            <a:noAutofit/>
          </a:bodyPr>
          <a:lstStyle/>
          <a:p>
            <a:pPr marL="0" marR="0" lvl="0" indent="0" algn="l" rtl="0">
              <a:lnSpc>
                <a:spcPct val="90000"/>
              </a:lnSpc>
              <a:spcBef>
                <a:spcPts val="0"/>
              </a:spcBef>
              <a:spcAft>
                <a:spcPts val="0"/>
              </a:spcAft>
              <a:buClr>
                <a:schemeClr val="lt1"/>
              </a:buClr>
              <a:buSzPts val="2400"/>
              <a:buFont typeface="Calibri"/>
              <a:buNone/>
            </a:pPr>
            <a:endParaRPr sz="2353" b="0" i="0" u="none" strike="noStrike" cap="none">
              <a:solidFill>
                <a:schemeClr val="lt1"/>
              </a:solidFill>
              <a:latin typeface="Calibri"/>
              <a:ea typeface="Calibri"/>
              <a:cs typeface="Calibri"/>
              <a:sym typeface="Calibri"/>
            </a:endParaRPr>
          </a:p>
        </p:txBody>
      </p:sp>
      <p:sp>
        <p:nvSpPr>
          <p:cNvPr id="67" name="Google Shape;67;p191"/>
          <p:cNvSpPr txBox="1">
            <a:spLocks noGrp="1"/>
          </p:cNvSpPr>
          <p:nvPr>
            <p:ph type="title"/>
          </p:nvPr>
        </p:nvSpPr>
        <p:spPr>
          <a:xfrm>
            <a:off x="269240" y="289511"/>
            <a:ext cx="11655840" cy="899665"/>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lt1"/>
              </a:buClr>
              <a:buSzPts val="1800"/>
              <a:buNone/>
              <a:defRPr>
                <a:solidFill>
                  <a:srgbClr val="0E78D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91"/>
          <p:cNvSpPr txBox="1">
            <a:spLocks noGrp="1"/>
          </p:cNvSpPr>
          <p:nvPr>
            <p:ph type="sldNum" idx="12"/>
          </p:nvPr>
        </p:nvSpPr>
        <p:spPr>
          <a:xfrm>
            <a:off x="9502726" y="6492219"/>
            <a:ext cx="2689274" cy="357998"/>
          </a:xfrm>
          <a:prstGeom prst="rect">
            <a:avLst/>
          </a:prstGeom>
          <a:noFill/>
          <a:ln>
            <a:noFill/>
          </a:ln>
        </p:spPr>
        <p:txBody>
          <a:bodyPr spcFirstLastPara="1" wrap="square" lIns="91425" tIns="45700" rIns="182875" bIns="45700" anchor="ctr" anchorCtr="0">
            <a:noAutofit/>
          </a:bodyPr>
          <a:lstStyle>
            <a:lvl1pPr marL="0" lvl="0"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1pPr>
            <a:lvl2pPr marL="0" lvl="1"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2pPr>
            <a:lvl3pPr marL="0" lvl="2"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3pPr>
            <a:lvl4pPr marL="0" lvl="3"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4pPr>
            <a:lvl5pPr marL="0" lvl="4"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5pPr>
            <a:lvl6pPr marL="0" lvl="5"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6pPr>
            <a:lvl7pPr marL="0" lvl="6"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7pPr>
            <a:lvl8pPr marL="0" lvl="7"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8pPr>
            <a:lvl9pPr marL="0" lvl="8" indent="0" algn="r">
              <a:lnSpc>
                <a:spcPct val="100000"/>
              </a:lnSpc>
              <a:spcBef>
                <a:spcPts val="0"/>
              </a:spcBef>
              <a:spcAft>
                <a:spcPts val="0"/>
              </a:spcAft>
              <a:buSzPts val="1200"/>
              <a:buNone/>
              <a:defRPr sz="1176" b="1" i="0" u="none" strike="noStrike" cap="none">
                <a:solidFill>
                  <a:schemeClr val="lt1"/>
                </a:solidFill>
                <a:latin typeface="Quattrocento Sans"/>
                <a:ea typeface="Quattrocento Sans"/>
                <a:cs typeface="Quattrocento Sans"/>
                <a:sym typeface="Quattrocento Sans"/>
              </a:defRPr>
            </a:lvl9pPr>
          </a:lstStyle>
          <a:p>
            <a:fld id="{00000000-1234-1234-1234-123412341234}" type="slidenum">
              <a:rPr lang="en-US" smtClean="0"/>
              <a:pPr/>
              <a:t>‹#›</a:t>
            </a:fld>
            <a:endParaRPr lang="en-US"/>
          </a:p>
        </p:txBody>
      </p:sp>
      <p:sp>
        <p:nvSpPr>
          <p:cNvPr id="69" name="Google Shape;69;p191"/>
          <p:cNvSpPr txBox="1">
            <a:spLocks noGrp="1"/>
          </p:cNvSpPr>
          <p:nvPr>
            <p:ph type="ftr" idx="11"/>
          </p:nvPr>
        </p:nvSpPr>
        <p:spPr>
          <a:xfrm>
            <a:off x="538478" y="6485993"/>
            <a:ext cx="7106731" cy="36422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176" b="1">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a:t>© Microsoft Corporation                                                                                                                Power Platform </a:t>
            </a:r>
            <a:endParaRPr/>
          </a:p>
        </p:txBody>
      </p:sp>
      <p:pic>
        <p:nvPicPr>
          <p:cNvPr id="70" name="Google Shape;70;p191"/>
          <p:cNvPicPr preferRelativeResize="0"/>
          <p:nvPr/>
        </p:nvPicPr>
        <p:blipFill rotWithShape="1">
          <a:blip r:embed="rId2">
            <a:alphaModFix/>
          </a:blip>
          <a:srcRect/>
          <a:stretch/>
        </p:blipFill>
        <p:spPr>
          <a:xfrm>
            <a:off x="112594" y="6556653"/>
            <a:ext cx="313291" cy="236912"/>
          </a:xfrm>
          <a:prstGeom prst="rect">
            <a:avLst/>
          </a:prstGeom>
          <a:noFill/>
          <a:ln>
            <a:noFill/>
          </a:ln>
        </p:spPr>
      </p:pic>
      <p:sp>
        <p:nvSpPr>
          <p:cNvPr id="71" name="Google Shape;71;p191"/>
          <p:cNvSpPr txBox="1">
            <a:spLocks noGrp="1"/>
          </p:cNvSpPr>
          <p:nvPr>
            <p:ph type="body" idx="1"/>
          </p:nvPr>
        </p:nvSpPr>
        <p:spPr>
          <a:xfrm>
            <a:off x="269240" y="1273229"/>
            <a:ext cx="11655078" cy="506006"/>
          </a:xfrm>
          <a:prstGeom prst="rect">
            <a:avLst/>
          </a:prstGeom>
          <a:noFill/>
          <a:ln>
            <a:noFill/>
          </a:ln>
        </p:spPr>
        <p:txBody>
          <a:bodyPr spcFirstLastPara="1" wrap="square" lIns="146300" tIns="91425" rIns="146300" bIns="91425" anchor="t" anchorCtr="0">
            <a:spAutoFit/>
          </a:bodyPr>
          <a:lstStyle>
            <a:lvl1pPr marL="448193" lvl="0" indent="-224097" algn="l">
              <a:lnSpc>
                <a:spcPct val="90000"/>
              </a:lnSpc>
              <a:spcBef>
                <a:spcPts val="627"/>
              </a:spcBef>
              <a:spcAft>
                <a:spcPts val="0"/>
              </a:spcAft>
              <a:buSzPts val="2880"/>
              <a:buNone/>
              <a:defRPr sz="1765">
                <a:solidFill>
                  <a:srgbClr val="000917"/>
                </a:solidFill>
              </a:defRPr>
            </a:lvl1pPr>
            <a:lvl2pPr marL="896386" lvl="1" indent="-358555" algn="l">
              <a:lnSpc>
                <a:spcPct val="90000"/>
              </a:lnSpc>
              <a:spcBef>
                <a:spcPts val="471"/>
              </a:spcBef>
              <a:spcAft>
                <a:spcPts val="0"/>
              </a:spcAft>
              <a:buSzPts val="2160"/>
              <a:buChar char="•"/>
              <a:defRPr>
                <a:solidFill>
                  <a:srgbClr val="000917"/>
                </a:solidFill>
              </a:defRPr>
            </a:lvl2pPr>
            <a:lvl3pPr marL="1344579" lvl="2" indent="-336145" algn="l">
              <a:lnSpc>
                <a:spcPct val="90000"/>
              </a:lnSpc>
              <a:spcBef>
                <a:spcPts val="392"/>
              </a:spcBef>
              <a:spcAft>
                <a:spcPts val="0"/>
              </a:spcAft>
              <a:buSzPts val="1800"/>
              <a:buChar char="•"/>
              <a:defRPr>
                <a:solidFill>
                  <a:srgbClr val="000917"/>
                </a:solidFill>
              </a:defRPr>
            </a:lvl3pPr>
            <a:lvl4pPr marL="1792773" lvl="3" indent="-324939" algn="l">
              <a:lnSpc>
                <a:spcPct val="90000"/>
              </a:lnSpc>
              <a:spcBef>
                <a:spcPts val="353"/>
              </a:spcBef>
              <a:spcAft>
                <a:spcPts val="0"/>
              </a:spcAft>
              <a:buSzPts val="1620"/>
              <a:buChar char="•"/>
              <a:defRPr>
                <a:solidFill>
                  <a:srgbClr val="000917"/>
                </a:solidFill>
              </a:defRPr>
            </a:lvl4pPr>
            <a:lvl5pPr marL="2240966" lvl="4" indent="-324940" algn="l">
              <a:lnSpc>
                <a:spcPct val="90000"/>
              </a:lnSpc>
              <a:spcBef>
                <a:spcPts val="353"/>
              </a:spcBef>
              <a:spcAft>
                <a:spcPts val="0"/>
              </a:spcAft>
              <a:buSzPts val="1620"/>
              <a:buChar char="•"/>
              <a:defRPr>
                <a:solidFill>
                  <a:srgbClr val="000917"/>
                </a:solidFill>
              </a:defRPr>
            </a:lvl5pPr>
            <a:lvl6pPr marL="2689159" lvl="5" indent="-348595" algn="l">
              <a:lnSpc>
                <a:spcPct val="100000"/>
              </a:lnSpc>
              <a:spcBef>
                <a:spcPts val="392"/>
              </a:spcBef>
              <a:spcAft>
                <a:spcPts val="0"/>
              </a:spcAft>
              <a:buSzPts val="2000"/>
              <a:buChar char="•"/>
              <a:defRPr/>
            </a:lvl6pPr>
            <a:lvl7pPr marL="3137352" lvl="6" indent="-348595" algn="l">
              <a:lnSpc>
                <a:spcPct val="100000"/>
              </a:lnSpc>
              <a:spcBef>
                <a:spcPts val="392"/>
              </a:spcBef>
              <a:spcAft>
                <a:spcPts val="0"/>
              </a:spcAft>
              <a:buSzPts val="2000"/>
              <a:buChar char="•"/>
              <a:defRPr/>
            </a:lvl7pPr>
            <a:lvl8pPr marL="3585545" lvl="7" indent="-348595" algn="l">
              <a:lnSpc>
                <a:spcPct val="100000"/>
              </a:lnSpc>
              <a:spcBef>
                <a:spcPts val="392"/>
              </a:spcBef>
              <a:spcAft>
                <a:spcPts val="0"/>
              </a:spcAft>
              <a:buSzPts val="2000"/>
              <a:buChar char="•"/>
              <a:defRPr/>
            </a:lvl8pPr>
            <a:lvl9pPr marL="4033738" lvl="8" indent="-348595" algn="l">
              <a:lnSpc>
                <a:spcPct val="100000"/>
              </a:lnSpc>
              <a:spcBef>
                <a:spcPts val="392"/>
              </a:spcBef>
              <a:spcAft>
                <a:spcPts val="0"/>
              </a:spcAft>
              <a:buSzPts val="2000"/>
              <a:buChar char="•"/>
              <a:defRPr/>
            </a:lvl9pPr>
          </a:lstStyle>
          <a:p>
            <a:endParaRPr/>
          </a:p>
        </p:txBody>
      </p:sp>
    </p:spTree>
    <p:extLst>
      <p:ext uri="{BB962C8B-B14F-4D97-AF65-F5344CB8AC3E}">
        <p14:creationId xmlns:p14="http://schemas.microsoft.com/office/powerpoint/2010/main" val="2466738651"/>
      </p:ext>
    </p:extLst>
  </p:cSld>
  <p:clrMapOvr>
    <a:masterClrMapping/>
  </p:clrMapOvr>
  <p:transition>
    <p:fade/>
  </p:transition>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0124111"/>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27954464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001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userDrawn="1">
  <p:cSld name="2_Small Title Only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362769990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5.xml><?xml version="1.0" encoding="utf-8"?>
<p:sldLayout xmlns:a="http://schemas.openxmlformats.org/drawingml/2006/main" xmlns:r="http://schemas.openxmlformats.org/officeDocument/2006/relationships" xmlns:p="http://schemas.openxmlformats.org/presentationml/2006/main" userDrawn="1">
  <p:cSld name="1_Small Title Only Blu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91103"/>
            <a:ext cx="11655840" cy="607256"/>
          </a:xfrm>
        </p:spPr>
        <p:txBody>
          <a:bodyPr/>
          <a:lstStyle>
            <a:lvl1pPr>
              <a:defRPr sz="2800"/>
            </a:lvl1pPr>
          </a:lstStyle>
          <a:p>
            <a:r>
              <a:rPr lang="en-US"/>
              <a:t>Title of the page</a:t>
            </a:r>
          </a:p>
        </p:txBody>
      </p:sp>
      <p:cxnSp>
        <p:nvCxnSpPr>
          <p:cNvPr id="3" name="Straight Connector 2"/>
          <p:cNvCxnSpPr/>
          <p:nvPr userDrawn="1"/>
        </p:nvCxnSpPr>
        <p:spPr>
          <a:xfrm flipV="1">
            <a:off x="268928" y="946485"/>
            <a:ext cx="11655840" cy="1"/>
          </a:xfrm>
          <a:prstGeom prst="line">
            <a:avLst/>
          </a:prstGeom>
          <a:noFill/>
          <a:ln w="12700" cap="flat" cmpd="sng" algn="ctr">
            <a:solidFill>
              <a:srgbClr val="00ABB7"/>
            </a:solidFill>
            <a:prstDash val="solid"/>
            <a:headEnd type="none"/>
            <a:tailEnd type="none"/>
          </a:ln>
          <a:effectLst/>
        </p:spPr>
      </p:cxnSp>
    </p:spTree>
    <p:extLst>
      <p:ext uri="{BB962C8B-B14F-4D97-AF65-F5344CB8AC3E}">
        <p14:creationId xmlns:p14="http://schemas.microsoft.com/office/powerpoint/2010/main" val="184097688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A4C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7628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BFE2B-73D5-4247-BE74-BC632BC27C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7C87E8-B30A-4E8E-B553-F9AE3E49FA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7504F5-6501-4275-9C84-457ED7E4A18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5667D2D-46DE-4CB1-A847-880AAD41BE94}"/>
              </a:ext>
            </a:extLst>
          </p:cNvPr>
          <p:cNvSpPr>
            <a:spLocks noGrp="1"/>
          </p:cNvSpPr>
          <p:nvPr>
            <p:ph type="ftr" sz="quarter" idx="11"/>
          </p:nvPr>
        </p:nvSpPr>
        <p:spPr/>
        <p:txBody>
          <a:bodyPr/>
          <a:lstStyle/>
          <a:p>
            <a:r>
              <a:rPr lang="en-US"/>
              <a:t>© Microsoft Corporation                                                                                                                Power Platform </a:t>
            </a:r>
          </a:p>
        </p:txBody>
      </p:sp>
      <p:sp>
        <p:nvSpPr>
          <p:cNvPr id="6" name="Slide Number Placeholder 5">
            <a:extLst>
              <a:ext uri="{FF2B5EF4-FFF2-40B4-BE49-F238E27FC236}">
                <a16:creationId xmlns:a16="http://schemas.microsoft.com/office/drawing/2014/main" id="{566585E7-85CB-4AB3-A4D0-225ED6A97DB6}"/>
              </a:ext>
            </a:extLst>
          </p:cNvPr>
          <p:cNvSpPr>
            <a:spLocks noGrp="1"/>
          </p:cNvSpPr>
          <p:nvPr>
            <p:ph type="sldNum" sz="quarter" idx="12"/>
          </p:nvPr>
        </p:nvSpPr>
        <p:spPr/>
        <p:txBody>
          <a:bodyPr/>
          <a:lstStyle/>
          <a:p>
            <a:fld id="{4F2758BB-DCC7-40D8-B202-CB03DE7FAB8A}" type="slidenum">
              <a:rPr lang="en-US" smtClean="0"/>
              <a:t>‹#›</a:t>
            </a:fld>
            <a:endParaRPr lang="en-US"/>
          </a:p>
        </p:txBody>
      </p:sp>
    </p:spTree>
    <p:extLst>
      <p:ext uri="{BB962C8B-B14F-4D97-AF65-F5344CB8AC3E}">
        <p14:creationId xmlns:p14="http://schemas.microsoft.com/office/powerpoint/2010/main" val="147387384"/>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 name="Footer Placeholder 1">
            <a:extLst>
              <a:ext uri="{FF2B5EF4-FFF2-40B4-BE49-F238E27FC236}">
                <a16:creationId xmlns:a16="http://schemas.microsoft.com/office/drawing/2014/main" id="{09BD2AC5-7259-4703-BF39-AE882750F6A3}"/>
              </a:ext>
            </a:extLst>
          </p:cNvPr>
          <p:cNvSpPr>
            <a:spLocks noGrp="1"/>
          </p:cNvSpPr>
          <p:nvPr>
            <p:ph type="ftr" sz="quarter" idx="11"/>
          </p:nvPr>
        </p:nvSpPr>
        <p:spPr/>
        <p:txBody>
          <a:bodyPr/>
          <a:lstStyle/>
          <a:p>
            <a:r>
              <a:rPr lang="en-US"/>
              <a:t>Microsoft Confidential</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127399413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247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76774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 For Content_Ligh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9442E5A6-2D6B-004E-8C21-34BF0BB32659}"/>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12/11/2023</a:t>
            </a:fld>
            <a:endParaRPr lang="en-US"/>
          </a:p>
        </p:txBody>
      </p:sp>
      <p:pic>
        <p:nvPicPr>
          <p:cNvPr id="8" name="Picture 7" descr="Logo&#10;&#10;Description automatically generated with medium confidence">
            <a:extLst>
              <a:ext uri="{FF2B5EF4-FFF2-40B4-BE49-F238E27FC236}">
                <a16:creationId xmlns:a16="http://schemas.microsoft.com/office/drawing/2014/main" id="{8AA62C1F-30F8-DABA-1ACC-13FB7113BC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2" name="Microsoft Logo">
            <a:extLst>
              <a:ext uri="{FF2B5EF4-FFF2-40B4-BE49-F238E27FC236}">
                <a16:creationId xmlns:a16="http://schemas.microsoft.com/office/drawing/2014/main" id="{9E5A133F-5694-57CB-9705-E49327D88B45}"/>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1777348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4C2D2052-B994-4DE2-9E2C-7207F8DB1B90}"/>
              </a:ext>
            </a:extLst>
          </p:cNvPr>
          <p:cNvSpPr>
            <a:spLocks noGrp="1"/>
          </p:cNvSpPr>
          <p:nvPr>
            <p:ph type="body" sz="quarter" idx="10" hasCustomPrompt="1"/>
          </p:nvPr>
        </p:nvSpPr>
        <p:spPr>
          <a:xfrm>
            <a:off x="691977" y="752640"/>
            <a:ext cx="10808045" cy="507749"/>
          </a:xfrm>
        </p:spPr>
        <p:txBody>
          <a:bodyPr lIns="0" rIns="0">
            <a:noAutofit/>
          </a:bodyPr>
          <a:lstStyle>
            <a:lvl1pPr marL="0" indent="0">
              <a:buNone/>
              <a:defRPr sz="2800">
                <a:solidFill>
                  <a:schemeClr val="tx1"/>
                </a:solidFill>
                <a:latin typeface="Segoe UI Semibold" panose="020B0702040204020203" pitchFamily="34" charset="0"/>
                <a:cs typeface="Segoe UI Semibold" panose="020B0702040204020203" pitchFamily="34" charset="0"/>
              </a:defRPr>
            </a:lvl1pPr>
          </a:lstStyle>
          <a:p>
            <a:pPr lvl="0"/>
            <a:r>
              <a:rPr lang="en-US"/>
              <a:t>Title</a:t>
            </a:r>
          </a:p>
        </p:txBody>
      </p:sp>
      <p:sp>
        <p:nvSpPr>
          <p:cNvPr id="12" name="Text Placeholder 11">
            <a:extLst>
              <a:ext uri="{FF2B5EF4-FFF2-40B4-BE49-F238E27FC236}">
                <a16:creationId xmlns:a16="http://schemas.microsoft.com/office/drawing/2014/main" id="{904A6826-03C2-4694-89FA-D8062F098B49}"/>
              </a:ext>
            </a:extLst>
          </p:cNvPr>
          <p:cNvSpPr>
            <a:spLocks noGrp="1"/>
          </p:cNvSpPr>
          <p:nvPr>
            <p:ph type="body" sz="quarter" idx="11"/>
          </p:nvPr>
        </p:nvSpPr>
        <p:spPr>
          <a:xfrm>
            <a:off x="691805" y="1495425"/>
            <a:ext cx="10808045" cy="4609935"/>
          </a:xfrm>
        </p:spPr>
        <p:txBody>
          <a:bodyPr lIns="0" rIns="0"/>
          <a:lstStyle>
            <a:lvl1pPr marL="0" indent="0">
              <a:buNone/>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74376267"/>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76EB321-3FA5-4D03-BD41-5FD8EDA039C1}"/>
              </a:ext>
            </a:extLst>
          </p:cNvPr>
          <p:cNvSpPr/>
          <p:nvPr userDrawn="1"/>
        </p:nvSpPr>
        <p:spPr bwMode="auto">
          <a:xfrm>
            <a:off x="0" y="1"/>
            <a:ext cx="12192000" cy="653240"/>
          </a:xfrm>
          <a:prstGeom prst="rect">
            <a:avLst/>
          </a:prstGeom>
          <a:solidFill>
            <a:srgbClr val="0A4C2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269239" y="1189177"/>
            <a:ext cx="11653523" cy="1729576"/>
          </a:xfrm>
        </p:spPr>
        <p:txBody>
          <a:bodyPr>
            <a:spAutoFit/>
          </a:bodyPr>
          <a:lstStyle>
            <a:lvl1pPr>
              <a:buClr>
                <a:schemeClr val="accent5">
                  <a:lumMod val="50000"/>
                </a:schemeClr>
              </a:buClr>
              <a:defRPr sz="2000"/>
            </a:lvl1pPr>
            <a:lvl2pPr>
              <a:defRPr sz="2000"/>
            </a:lvl2pPr>
            <a:lvl3pPr>
              <a:defRPr sz="2000"/>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69239" y="43053"/>
            <a:ext cx="11655840" cy="567136"/>
          </a:xfrm>
        </p:spPr>
        <p:txBody>
          <a:bodyPr/>
          <a:lstStyle>
            <a:lvl1pPr>
              <a:defRPr>
                <a:solidFill>
                  <a:schemeClr val="bg1"/>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3" name="Slide Number Placeholder 2">
            <a:extLst>
              <a:ext uri="{FF2B5EF4-FFF2-40B4-BE49-F238E27FC236}">
                <a16:creationId xmlns:a16="http://schemas.microsoft.com/office/drawing/2014/main" id="{7F9FE81E-D695-4577-96E7-E9ED51F0BAB1}"/>
              </a:ext>
            </a:extLst>
          </p:cNvPr>
          <p:cNvSpPr>
            <a:spLocks noGrp="1"/>
          </p:cNvSpPr>
          <p:nvPr>
            <p:ph type="sldNum" sz="quarter" idx="12"/>
          </p:nvPr>
        </p:nvSpPr>
        <p:spPr/>
        <p:txBody>
          <a:bodyPr/>
          <a:lstStyle/>
          <a:p>
            <a:fld id="{B30B60C3-AF07-41FD-8700-43CE8B67760B}" type="slidenum">
              <a:rPr lang="en-US" smtClean="0"/>
              <a:pPr/>
              <a:t>‹#›</a:t>
            </a:fld>
            <a:endParaRPr lang="en-US"/>
          </a:p>
        </p:txBody>
      </p:sp>
    </p:spTree>
    <p:extLst>
      <p:ext uri="{BB962C8B-B14F-4D97-AF65-F5344CB8AC3E}">
        <p14:creationId xmlns:p14="http://schemas.microsoft.com/office/powerpoint/2010/main" val="2547951577"/>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A4C2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970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userDrawn="1">
  <p:cSld name="10_End Slide Color Bkg">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5729E7-197B-AB47-B8B7-6533DD77C98D}"/>
              </a:ext>
            </a:extLst>
          </p:cNvPr>
          <p:cNvSpPr/>
          <p:nvPr userDrawn="1"/>
        </p:nvSpPr>
        <p:spPr bwMode="auto">
          <a:xfrm>
            <a:off x="0" y="0"/>
            <a:ext cx="304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2400" tIns="121920" rIns="152400" bIns="121920" numCol="1" spcCol="0" rtlCol="0" fromWordArt="0" anchor="t" anchorCtr="0" forceAA="0" compatLnSpc="1">
            <a:prstTxWarp prst="textNoShape">
              <a:avLst/>
            </a:prstTxWarp>
            <a:noAutofit/>
          </a:bodyPr>
          <a:lstStyle/>
          <a:p>
            <a:pPr algn="l" defTabSz="777029" fontAlgn="base">
              <a:spcBef>
                <a:spcPct val="0"/>
              </a:spcBef>
              <a:spcAft>
                <a:spcPct val="0"/>
              </a:spcAft>
            </a:pPr>
            <a:endParaRPr lang="en-US" sz="1667" err="1">
              <a:solidFill>
                <a:srgbClr val="FFFFFF"/>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5E9A4AA-AE50-884F-BF5A-3978F6A4379F}"/>
              </a:ext>
            </a:extLst>
          </p:cNvPr>
          <p:cNvSpPr txBox="1"/>
          <p:nvPr userDrawn="1"/>
        </p:nvSpPr>
        <p:spPr>
          <a:xfrm>
            <a:off x="11609917" y="324381"/>
            <a:ext cx="338219" cy="207749"/>
          </a:xfrm>
          <a:prstGeom prst="rect">
            <a:avLst/>
          </a:prstGeom>
          <a:noFill/>
        </p:spPr>
        <p:txBody>
          <a:bodyPr wrap="square" rtlCol="0">
            <a:spAutoFit/>
          </a:bodyPr>
          <a:lstStyle/>
          <a:p>
            <a:pPr marL="0" marR="0" lvl="0" indent="0" algn="r" defTabSz="914363" rtl="0" eaLnBrk="1" fontAlgn="auto" latinLnBrk="0" hangingPunct="1">
              <a:lnSpc>
                <a:spcPct val="100000"/>
              </a:lnSpc>
              <a:spcBef>
                <a:spcPts val="0"/>
              </a:spcBef>
              <a:spcAft>
                <a:spcPts val="0"/>
              </a:spcAft>
              <a:buClrTx/>
              <a:buSzTx/>
              <a:buFontTx/>
              <a:buNone/>
              <a:tabLst/>
              <a:defRPr/>
            </a:pPr>
            <a:fld id="{58A32AD9-FEE0-B242-82EC-1A447F94E2A9}" type="slidenum">
              <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rPr>
              <a:pPr marL="0" marR="0" lvl="0" indent="0" algn="r" defTabSz="914363" rtl="0" eaLnBrk="1" fontAlgn="auto" latinLnBrk="0" hangingPunct="1">
                <a:lnSpc>
                  <a:spcPct val="100000"/>
                </a:lnSpc>
                <a:spcBef>
                  <a:spcPts val="0"/>
                </a:spcBef>
                <a:spcAft>
                  <a:spcPts val="0"/>
                </a:spcAft>
                <a:buClrTx/>
                <a:buSzTx/>
                <a:buFontTx/>
                <a:buNone/>
                <a:tabLst/>
                <a:defRPr/>
              </a:pPr>
              <a:t>‹#›</a:t>
            </a:fld>
            <a:endParaRPr kumimoji="0" lang="en-US" sz="750" b="0" i="0" u="none" strike="noStrike" kern="1200" cap="none" spc="0" normalizeH="0" baseline="0" noProof="0">
              <a:ln>
                <a:noFill/>
              </a:ln>
              <a:solidFill>
                <a:prstClr val="white">
                  <a:lumMod val="50000"/>
                </a:prstClr>
              </a:solidFill>
              <a:effectLst/>
              <a:uLnTx/>
              <a:uFillTx/>
              <a:latin typeface="Segoe UI Regular" panose="020B0502040204020203" pitchFamily="34" charset="0"/>
              <a:ea typeface="Segoe Pro" charset="0"/>
              <a:cs typeface="Segoe UI Regular" panose="020B0502040204020203" pitchFamily="34" charset="0"/>
            </a:endParaRPr>
          </a:p>
        </p:txBody>
      </p:sp>
      <p:sp>
        <p:nvSpPr>
          <p:cNvPr id="47" name="Text Placeholder 7">
            <a:extLst>
              <a:ext uri="{FF2B5EF4-FFF2-40B4-BE49-F238E27FC236}">
                <a16:creationId xmlns:a16="http://schemas.microsoft.com/office/drawing/2014/main" id="{22E499BD-C924-BF4A-9B56-28B2374A9B0B}"/>
              </a:ext>
            </a:extLst>
          </p:cNvPr>
          <p:cNvSpPr>
            <a:spLocks noGrp="1"/>
          </p:cNvSpPr>
          <p:nvPr>
            <p:ph type="body" sz="quarter" idx="11"/>
          </p:nvPr>
        </p:nvSpPr>
        <p:spPr>
          <a:xfrm>
            <a:off x="319558" y="2023378"/>
            <a:ext cx="2516776" cy="615400"/>
          </a:xfrm>
        </p:spPr>
        <p:txBody>
          <a:bodyPr/>
          <a:lstStyle>
            <a:lvl1pPr marL="0">
              <a:defRPr>
                <a:solidFill>
                  <a:schemeClr val="bg1"/>
                </a:solidFill>
              </a:defRPr>
            </a:lvl1pPr>
          </a:lstStyle>
          <a:p>
            <a:pPr lvl="0"/>
            <a:r>
              <a:rPr lang="en-US"/>
              <a:t>Click to edit Master text styles</a:t>
            </a:r>
          </a:p>
        </p:txBody>
      </p:sp>
      <p:sp>
        <p:nvSpPr>
          <p:cNvPr id="49" name="Text Placeholder 9">
            <a:extLst>
              <a:ext uri="{FF2B5EF4-FFF2-40B4-BE49-F238E27FC236}">
                <a16:creationId xmlns:a16="http://schemas.microsoft.com/office/drawing/2014/main" id="{FA4B2435-79DF-0040-AAC7-C7A26632F2C4}"/>
              </a:ext>
            </a:extLst>
          </p:cNvPr>
          <p:cNvSpPr>
            <a:spLocks noGrp="1"/>
          </p:cNvSpPr>
          <p:nvPr>
            <p:ph type="body" sz="quarter" idx="13"/>
          </p:nvPr>
        </p:nvSpPr>
        <p:spPr>
          <a:xfrm>
            <a:off x="3556000" y="593255"/>
            <a:ext cx="4139700" cy="1169551"/>
          </a:xfrm>
        </p:spPr>
        <p:txBody>
          <a:bodyPr/>
          <a:lstStyle>
            <a:lvl1pPr marL="0">
              <a:defRPr>
                <a:solidFill>
                  <a:srgbClr val="000000"/>
                </a:solidFill>
              </a:defRPr>
            </a:lvl1pPr>
            <a:lvl2pPr marL="0">
              <a:defRPr>
                <a:solidFill>
                  <a:srgbClr val="000000"/>
                </a:solidFill>
              </a:defRPr>
            </a:lvl2pPr>
            <a:lvl3pPr marL="0">
              <a:defRPr>
                <a:solidFill>
                  <a:srgbClr val="000000"/>
                </a:solidFill>
              </a:defRPr>
            </a:lvl3pPr>
            <a:lvl4pPr marL="0">
              <a:defRPr>
                <a:solidFill>
                  <a:srgbClr val="000000"/>
                </a:solidFill>
              </a:defRPr>
            </a:lvl4pPr>
            <a:lvl5pPr marL="0">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Placeholder 1">
            <a:extLst>
              <a:ext uri="{FF2B5EF4-FFF2-40B4-BE49-F238E27FC236}">
                <a16:creationId xmlns:a16="http://schemas.microsoft.com/office/drawing/2014/main" id="{37FDD57E-F165-F54C-BD96-367DD8E5E4E7}"/>
              </a:ext>
            </a:extLst>
          </p:cNvPr>
          <p:cNvSpPr>
            <a:spLocks noGrp="1"/>
          </p:cNvSpPr>
          <p:nvPr>
            <p:ph type="title"/>
          </p:nvPr>
        </p:nvSpPr>
        <p:spPr>
          <a:xfrm>
            <a:off x="315130" y="348547"/>
            <a:ext cx="2439945" cy="800219"/>
          </a:xfrm>
          <a:prstGeom prst="rect">
            <a:avLst/>
          </a:prstGeom>
        </p:spPr>
        <p:txBody>
          <a:bodyPr vert="horz" wrap="square" lIns="0" tIns="0" rIns="0" bIns="0" rtlCol="0" anchor="t">
            <a:spAutoFit/>
          </a:bodyPr>
          <a:lstStyle>
            <a:lvl1pPr>
              <a:defRPr sz="2600">
                <a:solidFill>
                  <a:schemeClr val="bg1"/>
                </a:solidFill>
              </a:defRPr>
            </a:lvl1pPr>
          </a:lstStyle>
          <a:p>
            <a:r>
              <a:rPr lang="en-US"/>
              <a:t>Click to edit Master title style</a:t>
            </a:r>
          </a:p>
        </p:txBody>
      </p:sp>
    </p:spTree>
    <p:extLst>
      <p:ext uri="{BB962C8B-B14F-4D97-AF65-F5344CB8AC3E}">
        <p14:creationId xmlns:p14="http://schemas.microsoft.com/office/powerpoint/2010/main" val="3540377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cSld name="2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733350"/>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505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450775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031828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4235500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0635199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50610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1206897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11669009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2063173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1528999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550699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B4081048-72C7-48BE-A777-3BBC20714E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863913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white text version">
            <a:extLst>
              <a:ext uri="{FF2B5EF4-FFF2-40B4-BE49-F238E27FC236}">
                <a16:creationId xmlns:a16="http://schemas.microsoft.com/office/drawing/2014/main" id="{AB102EF0-6ED7-4E24-A7D7-8968A6F3D1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17607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3" name="TextBox 2">
            <a:extLst>
              <a:ext uri="{FF2B5EF4-FFF2-40B4-BE49-F238E27FC236}">
                <a16:creationId xmlns:a16="http://schemas.microsoft.com/office/drawing/2014/main" id="{B22B3F53-0934-1505-B9EC-CA3A4C29F6CD}"/>
              </a:ext>
            </a:extLst>
          </p:cNvPr>
          <p:cNvSpPr txBox="1"/>
          <p:nvPr userDrawn="1"/>
        </p:nvSpPr>
        <p:spPr>
          <a:xfrm>
            <a:off x="124298" y="6575623"/>
            <a:ext cx="3994555" cy="184666"/>
          </a:xfrm>
          <a:prstGeom prst="rect">
            <a:avLst/>
          </a:prstGeom>
          <a:noFill/>
        </p:spPr>
        <p:txBody>
          <a:bodyPr wrap="none" lIns="0" tIns="0" rIns="0" bIns="0" rtlCol="0">
            <a:spAutoFit/>
          </a:bodyPr>
          <a:lstStyle/>
          <a:p>
            <a:pPr algn="l"/>
            <a:r>
              <a:rPr lang="en-US" sz="1200"/>
              <a:t>Draft shared with customers under NDA, Ver 0.7, Aug-2023</a:t>
            </a:r>
          </a:p>
        </p:txBody>
      </p:sp>
    </p:spTree>
    <p:extLst>
      <p:ext uri="{BB962C8B-B14F-4D97-AF65-F5344CB8AC3E}">
        <p14:creationId xmlns:p14="http://schemas.microsoft.com/office/powerpoint/2010/main" val="1151133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06097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768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645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7466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07032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1448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406643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9116554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78856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890779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325314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33573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3765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0074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956461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7735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53229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362325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4CCBED"/>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Colorful shipping containers cropped within the Dynamics 365 graphic frame.">
            <a:extLst>
              <a:ext uri="{FF2B5EF4-FFF2-40B4-BE49-F238E27FC236}">
                <a16:creationId xmlns:a16="http://schemas.microsoft.com/office/drawing/2014/main" id="{ABAE2B50-363A-4435-A660-CD199CF2D96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16642212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60316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685663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82108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270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6871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321745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59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rgbClr val="191919"/>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33749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1362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0374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4622261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43931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6474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9B7CA3D8-8EC2-4E20-955C-A95CB279C9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2092825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05294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30E5D0"/>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A group of people in a meeting sitting at a table using laptops and tablets">
            <a:extLst>
              <a:ext uri="{FF2B5EF4-FFF2-40B4-BE49-F238E27FC236}">
                <a16:creationId xmlns:a16="http://schemas.microsoft.com/office/drawing/2014/main" id="{1C3DAA90-CCB2-4065-83A1-D252E4D0B96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805689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67151028"/>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91525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Cover: Full">
    <p:bg>
      <p:bgPr>
        <a:solidFill>
          <a:schemeClr val="bg2"/>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9196D2-E7DA-D547-90D5-3B603FEC22ED}"/>
              </a:ext>
            </a:extLst>
          </p:cNvPr>
          <p:cNvSpPr txBox="1">
            <a:spLocks/>
          </p:cNvSpPr>
          <p:nvPr userDrawn="1"/>
        </p:nvSpPr>
        <p:spPr>
          <a:xfrm>
            <a:off x="457200" y="1955801"/>
            <a:ext cx="8686800" cy="2387600"/>
          </a:xfrm>
          <a:prstGeom prst="rect">
            <a:avLst/>
          </a:prstGeom>
        </p:spPr>
        <p:txBody>
          <a:bodyPr vert="horz" lIns="0" tIns="0" rIns="0" bIns="0" rtlCol="0" anchor="b">
            <a:normAutofit/>
          </a:bodyPr>
          <a:lstStyle>
            <a:lvl1pPr algn="l" defTabSz="914400" rtl="0" eaLnBrk="1" latinLnBrk="0" hangingPunct="1">
              <a:lnSpc>
                <a:spcPct val="90000"/>
              </a:lnSpc>
              <a:spcBef>
                <a:spcPct val="0"/>
              </a:spcBef>
              <a:buNone/>
              <a:defRPr sz="6000" b="0" i="0" kern="1200">
                <a:solidFill>
                  <a:srgbClr val="30E5D0"/>
                </a:solidFill>
                <a:latin typeface="Segoe UI Semibold" panose="020B0502040204020203" pitchFamily="34" charset="0"/>
                <a:ea typeface="+mj-ea"/>
                <a:cs typeface="Segoe UI Semibold" panose="020B0502040204020203" pitchFamily="34" charset="0"/>
              </a:defRPr>
            </a:lvl1pPr>
          </a:lstStyle>
          <a:p>
            <a:pPr marL="0" marR="0" lvl="0" indent="0" algn="l" defTabSz="914225" rtl="0" eaLnBrk="1" fontAlgn="auto" latinLnBrk="0" hangingPunct="1">
              <a:lnSpc>
                <a:spcPct val="90000"/>
              </a:lnSpc>
              <a:spcBef>
                <a:spcPct val="0"/>
              </a:spcBef>
              <a:spcAft>
                <a:spcPts val="0"/>
              </a:spcAft>
              <a:buClrTx/>
              <a:buSzTx/>
              <a:buFontTx/>
              <a:buNone/>
              <a:tabLst/>
              <a:defRPr/>
            </a:pPr>
            <a:r>
              <a:rPr kumimoji="0" lang="en-US" sz="5998" b="0" i="0" u="none" strike="noStrike" kern="1200" cap="none" spc="0" normalizeH="0" baseline="0" noProof="0">
                <a:ln>
                  <a:noFill/>
                </a:ln>
                <a:solidFill>
                  <a:srgbClr val="30E5D0"/>
                </a:solidFill>
                <a:effectLst/>
                <a:uLnTx/>
                <a:uFillTx/>
                <a:latin typeface="Segoe UI Semibold" panose="020B0502040204020203" pitchFamily="34" charset="0"/>
                <a:ea typeface="+mj-ea"/>
                <a:cs typeface="Segoe UI Semibold" panose="020B0502040204020203" pitchFamily="34" charset="0"/>
              </a:rPr>
              <a:t>Thank you</a:t>
            </a:r>
          </a:p>
        </p:txBody>
      </p:sp>
      <p:sp>
        <p:nvSpPr>
          <p:cNvPr id="19" name="Subtitle 2">
            <a:extLst>
              <a:ext uri="{FF2B5EF4-FFF2-40B4-BE49-F238E27FC236}">
                <a16:creationId xmlns:a16="http://schemas.microsoft.com/office/drawing/2014/main" id="{7020B0A5-2501-C44A-81F3-DEFB2836DDB3}"/>
              </a:ext>
            </a:extLst>
          </p:cNvPr>
          <p:cNvSpPr txBox="1">
            <a:spLocks/>
          </p:cNvSpPr>
          <p:nvPr userDrawn="1"/>
        </p:nvSpPr>
        <p:spPr>
          <a:xfrm>
            <a:off x="457200" y="4515853"/>
            <a:ext cx="5410200" cy="1447800"/>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b="0" i="0" kern="1200">
                <a:solidFill>
                  <a:schemeClr val="bg1"/>
                </a:solidFill>
                <a:latin typeface="Segoe UI" panose="020B0502040204020203" pitchFamily="34" charset="0"/>
                <a:ea typeface="+mn-ea"/>
                <a:cs typeface="Segoe UI"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Segoe UI Semibold" panose="020B0502040204020203" pitchFamily="34" charset="0"/>
                <a:ea typeface="+mn-ea"/>
                <a:cs typeface="Segoe UI Semibold" panose="020B0502040204020203" pitchFamily="34" charset="0"/>
              </a:defRPr>
            </a:lvl2pPr>
            <a:lvl3pPr marL="914400" indent="0" algn="ctr"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Segoe UI" panose="020B0502040204020203" pitchFamily="34" charset="0"/>
                <a:ea typeface="+mn-ea"/>
                <a:cs typeface="Segoe UI" panose="020B0502040204020203" pitchFamily="34" charset="0"/>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l" defTabSz="914225"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There is no better time to be a Dynamics 365 ISV partner.</a:t>
            </a:r>
          </a:p>
        </p:txBody>
      </p:sp>
      <p:grpSp>
        <p:nvGrpSpPr>
          <p:cNvPr id="6" name="Group 5">
            <a:extLst>
              <a:ext uri="{FF2B5EF4-FFF2-40B4-BE49-F238E27FC236}">
                <a16:creationId xmlns:a16="http://schemas.microsoft.com/office/drawing/2014/main" id="{FD13468E-3079-834D-8EB4-CCD619C9B4F7}"/>
              </a:ext>
            </a:extLst>
          </p:cNvPr>
          <p:cNvGrpSpPr/>
          <p:nvPr userDrawn="1"/>
        </p:nvGrpSpPr>
        <p:grpSpPr>
          <a:xfrm>
            <a:off x="457200" y="409873"/>
            <a:ext cx="3288038" cy="312073"/>
            <a:chOff x="457460" y="444005"/>
            <a:chExt cx="3288038" cy="312073"/>
          </a:xfrm>
        </p:grpSpPr>
        <p:pic>
          <p:nvPicPr>
            <p:cNvPr id="7" name="Picture 6">
              <a:extLst>
                <a:ext uri="{FF2B5EF4-FFF2-40B4-BE49-F238E27FC236}">
                  <a16:creationId xmlns:a16="http://schemas.microsoft.com/office/drawing/2014/main" id="{7F230D8E-67AE-A244-A459-3F1084EE01B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460" y="495483"/>
              <a:ext cx="211501" cy="211528"/>
            </a:xfrm>
            <a:prstGeom prst="rect">
              <a:avLst/>
            </a:prstGeom>
          </p:spPr>
        </p:pic>
        <p:sp>
          <p:nvSpPr>
            <p:cNvPr id="8" name="TextBox 7">
              <a:extLst>
                <a:ext uri="{FF2B5EF4-FFF2-40B4-BE49-F238E27FC236}">
                  <a16:creationId xmlns:a16="http://schemas.microsoft.com/office/drawing/2014/main" id="{DE07C265-0F4B-E141-B617-F072606CFB61}"/>
                </a:ext>
              </a:extLst>
            </p:cNvPr>
            <p:cNvSpPr txBox="1"/>
            <p:nvPr userDrawn="1"/>
          </p:nvSpPr>
          <p:spPr>
            <a:xfrm>
              <a:off x="625258" y="444005"/>
              <a:ext cx="3120240" cy="312073"/>
            </a:xfrm>
            <a:prstGeom prst="rect">
              <a:avLst/>
            </a:prstGeom>
            <a:noFill/>
          </p:spPr>
          <p:txBody>
            <a:bodyPr wrap="square" rtlCol="0">
              <a:spAutoFit/>
            </a:bodyPr>
            <a:lstStyle/>
            <a:p>
              <a:r>
                <a:rPr lang="en-US" sz="1400" b="1" spc="-50">
                  <a:solidFill>
                    <a:prstClr val="white"/>
                  </a:solidFill>
                  <a:latin typeface="Segoe UI Semibold" panose="020B0502040204020203" pitchFamily="34" charset="0"/>
                  <a:cs typeface="Segoe UI Semibold" panose="020B0502040204020203" pitchFamily="34" charset="0"/>
                </a:rPr>
                <a:t>Microsoft</a:t>
              </a:r>
            </a:p>
          </p:txBody>
        </p:sp>
      </p:grpSp>
    </p:spTree>
    <p:extLst>
      <p:ext uri="{BB962C8B-B14F-4D97-AF65-F5344CB8AC3E}">
        <p14:creationId xmlns:p14="http://schemas.microsoft.com/office/powerpoint/2010/main" val="151282906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736">
          <p15:clr>
            <a:srgbClr val="FBAE40"/>
          </p15:clr>
        </p15:guide>
        <p15:guide id="2" orient="horz" pos="2832">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4"/>
            <a:ext cx="3223861" cy="690695"/>
          </a:xfrm>
          <a:prstGeom prst="rect">
            <a:avLst/>
          </a:prstGeom>
        </p:spPr>
      </p:pic>
    </p:spTree>
    <p:extLst>
      <p:ext uri="{BB962C8B-B14F-4D97-AF65-F5344CB8AC3E}">
        <p14:creationId xmlns:p14="http://schemas.microsoft.com/office/powerpoint/2010/main" val="2097668495"/>
      </p:ext>
    </p:extLst>
  </p:cSld>
  <p:clrMapOvr>
    <a:masterClrMapping/>
  </p:clrMapOvr>
  <mc:AlternateContent xmlns:mc="http://schemas.openxmlformats.org/markup-compatibility/2006">
    <mc:Choice xmlns:p14="http://schemas.microsoft.com/office/powerpoint/2010/main" Requires="p14">
      <p:transition spd="med" p14:dur="700" advClick="0" advTm="2000">
        <p:fade/>
      </p:transition>
    </mc:Choice>
    <mc:Fallback>
      <p:transition spd="med" advClick="0" advTm="2000">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Instructions">
    <p:bg>
      <p:bgPr>
        <a:solidFill>
          <a:schemeClr val="bg1">
            <a:lumMod val="85000"/>
          </a:schemeClr>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9440413-0B98-49EB-BF5C-28CE238C7A67}" type="datetimeFigureOut">
              <a:rPr lang="en-US" smtClean="0"/>
              <a:t>12/11/2023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66B1AB-D126-4D87-ADCE-CBA505A35670}" type="slidenum">
              <a:rPr lang="en-US" smtClean="0"/>
              <a:t>‹#›</a:t>
            </a:fld>
            <a:endParaRPr lang="en-US"/>
          </a:p>
        </p:txBody>
      </p:sp>
      <p:sp>
        <p:nvSpPr>
          <p:cNvPr id="5" name="Title 4">
            <a:extLst>
              <a:ext uri="{FF2B5EF4-FFF2-40B4-BE49-F238E27FC236}">
                <a16:creationId xmlns:a16="http://schemas.microsoft.com/office/drawing/2014/main" id="{11AC2CB3-A42E-4885-93E0-DAEBE1B173A2}"/>
              </a:ext>
            </a:extLst>
          </p:cNvPr>
          <p:cNvSpPr>
            <a:spLocks noGrp="1"/>
          </p:cNvSpPr>
          <p:nvPr>
            <p:ph type="title" hasCustomPrompt="1"/>
          </p:nvPr>
        </p:nvSpPr>
        <p:spPr/>
        <p:txBody>
          <a:bodyPr/>
          <a:lstStyle>
            <a:lvl1pPr>
              <a:defRPr/>
            </a:lvl1pPr>
          </a:lstStyle>
          <a:p>
            <a:r>
              <a:rPr lang="en-US"/>
              <a:t>Instructions</a:t>
            </a:r>
          </a:p>
        </p:txBody>
      </p:sp>
      <p:sp>
        <p:nvSpPr>
          <p:cNvPr id="7" name="Text Placeholder 6">
            <a:extLst>
              <a:ext uri="{FF2B5EF4-FFF2-40B4-BE49-F238E27FC236}">
                <a16:creationId xmlns:a16="http://schemas.microsoft.com/office/drawing/2014/main" id="{3697E3EB-AD68-4FD8-91C6-4100792D3818}"/>
              </a:ext>
            </a:extLst>
          </p:cNvPr>
          <p:cNvSpPr>
            <a:spLocks noGrp="1"/>
          </p:cNvSpPr>
          <p:nvPr>
            <p:ph type="body" sz="quarter" idx="13"/>
          </p:nvPr>
        </p:nvSpPr>
        <p:spPr>
          <a:xfrm>
            <a:off x="282575" y="1141413"/>
            <a:ext cx="11547475" cy="4938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162303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00.xml"/><Relationship Id="rId18" Type="http://schemas.openxmlformats.org/officeDocument/2006/relationships/slideLayout" Target="../slideLayouts/slideLayout405.xml"/><Relationship Id="rId26" Type="http://schemas.openxmlformats.org/officeDocument/2006/relationships/slideLayout" Target="../slideLayouts/slideLayout413.xml"/><Relationship Id="rId39" Type="http://schemas.openxmlformats.org/officeDocument/2006/relationships/slideLayout" Target="../slideLayouts/slideLayout426.xml"/><Relationship Id="rId21" Type="http://schemas.openxmlformats.org/officeDocument/2006/relationships/slideLayout" Target="../slideLayouts/slideLayout408.xml"/><Relationship Id="rId34" Type="http://schemas.openxmlformats.org/officeDocument/2006/relationships/slideLayout" Target="../slideLayouts/slideLayout421.xml"/><Relationship Id="rId42" Type="http://schemas.openxmlformats.org/officeDocument/2006/relationships/slideLayout" Target="../slideLayouts/slideLayout429.xml"/><Relationship Id="rId47" Type="http://schemas.openxmlformats.org/officeDocument/2006/relationships/slideLayout" Target="../slideLayouts/slideLayout434.xml"/><Relationship Id="rId50" Type="http://schemas.openxmlformats.org/officeDocument/2006/relationships/slideLayout" Target="../slideLayouts/slideLayout437.xml"/><Relationship Id="rId55" Type="http://schemas.openxmlformats.org/officeDocument/2006/relationships/slideLayout" Target="../slideLayouts/slideLayout442.xml"/><Relationship Id="rId7" Type="http://schemas.openxmlformats.org/officeDocument/2006/relationships/slideLayout" Target="../slideLayouts/slideLayout394.xml"/><Relationship Id="rId12" Type="http://schemas.openxmlformats.org/officeDocument/2006/relationships/slideLayout" Target="../slideLayouts/slideLayout399.xml"/><Relationship Id="rId17" Type="http://schemas.openxmlformats.org/officeDocument/2006/relationships/slideLayout" Target="../slideLayouts/slideLayout404.xml"/><Relationship Id="rId25" Type="http://schemas.openxmlformats.org/officeDocument/2006/relationships/slideLayout" Target="../slideLayouts/slideLayout412.xml"/><Relationship Id="rId33" Type="http://schemas.openxmlformats.org/officeDocument/2006/relationships/slideLayout" Target="../slideLayouts/slideLayout420.xml"/><Relationship Id="rId38" Type="http://schemas.openxmlformats.org/officeDocument/2006/relationships/slideLayout" Target="../slideLayouts/slideLayout425.xml"/><Relationship Id="rId46" Type="http://schemas.openxmlformats.org/officeDocument/2006/relationships/slideLayout" Target="../slideLayouts/slideLayout433.xml"/><Relationship Id="rId2" Type="http://schemas.openxmlformats.org/officeDocument/2006/relationships/slideLayout" Target="../slideLayouts/slideLayout389.xml"/><Relationship Id="rId16" Type="http://schemas.openxmlformats.org/officeDocument/2006/relationships/slideLayout" Target="../slideLayouts/slideLayout403.xml"/><Relationship Id="rId20" Type="http://schemas.openxmlformats.org/officeDocument/2006/relationships/slideLayout" Target="../slideLayouts/slideLayout407.xml"/><Relationship Id="rId29" Type="http://schemas.openxmlformats.org/officeDocument/2006/relationships/slideLayout" Target="../slideLayouts/slideLayout416.xml"/><Relationship Id="rId41" Type="http://schemas.openxmlformats.org/officeDocument/2006/relationships/slideLayout" Target="../slideLayouts/slideLayout428.xml"/><Relationship Id="rId54" Type="http://schemas.openxmlformats.org/officeDocument/2006/relationships/slideLayout" Target="../slideLayouts/slideLayout441.xml"/><Relationship Id="rId1" Type="http://schemas.openxmlformats.org/officeDocument/2006/relationships/slideLayout" Target="../slideLayouts/slideLayout388.xml"/><Relationship Id="rId6" Type="http://schemas.openxmlformats.org/officeDocument/2006/relationships/slideLayout" Target="../slideLayouts/slideLayout393.xml"/><Relationship Id="rId11" Type="http://schemas.openxmlformats.org/officeDocument/2006/relationships/slideLayout" Target="../slideLayouts/slideLayout398.xml"/><Relationship Id="rId24" Type="http://schemas.openxmlformats.org/officeDocument/2006/relationships/slideLayout" Target="../slideLayouts/slideLayout411.xml"/><Relationship Id="rId32" Type="http://schemas.openxmlformats.org/officeDocument/2006/relationships/slideLayout" Target="../slideLayouts/slideLayout419.xml"/><Relationship Id="rId37" Type="http://schemas.openxmlformats.org/officeDocument/2006/relationships/slideLayout" Target="../slideLayouts/slideLayout424.xml"/><Relationship Id="rId40" Type="http://schemas.openxmlformats.org/officeDocument/2006/relationships/slideLayout" Target="../slideLayouts/slideLayout427.xml"/><Relationship Id="rId45" Type="http://schemas.openxmlformats.org/officeDocument/2006/relationships/slideLayout" Target="../slideLayouts/slideLayout432.xml"/><Relationship Id="rId53" Type="http://schemas.openxmlformats.org/officeDocument/2006/relationships/slideLayout" Target="../slideLayouts/slideLayout440.xml"/><Relationship Id="rId58" Type="http://schemas.openxmlformats.org/officeDocument/2006/relationships/image" Target="../media/image68.emf"/><Relationship Id="rId5" Type="http://schemas.openxmlformats.org/officeDocument/2006/relationships/slideLayout" Target="../slideLayouts/slideLayout392.xml"/><Relationship Id="rId15" Type="http://schemas.openxmlformats.org/officeDocument/2006/relationships/slideLayout" Target="../slideLayouts/slideLayout402.xml"/><Relationship Id="rId23" Type="http://schemas.openxmlformats.org/officeDocument/2006/relationships/slideLayout" Target="../slideLayouts/slideLayout410.xml"/><Relationship Id="rId28" Type="http://schemas.openxmlformats.org/officeDocument/2006/relationships/slideLayout" Target="../slideLayouts/slideLayout415.xml"/><Relationship Id="rId36" Type="http://schemas.openxmlformats.org/officeDocument/2006/relationships/slideLayout" Target="../slideLayouts/slideLayout423.xml"/><Relationship Id="rId49" Type="http://schemas.openxmlformats.org/officeDocument/2006/relationships/slideLayout" Target="../slideLayouts/slideLayout436.xml"/><Relationship Id="rId57" Type="http://schemas.openxmlformats.org/officeDocument/2006/relationships/theme" Target="../theme/theme10.xml"/><Relationship Id="rId10" Type="http://schemas.openxmlformats.org/officeDocument/2006/relationships/slideLayout" Target="../slideLayouts/slideLayout397.xml"/><Relationship Id="rId19" Type="http://schemas.openxmlformats.org/officeDocument/2006/relationships/slideLayout" Target="../slideLayouts/slideLayout406.xml"/><Relationship Id="rId31" Type="http://schemas.openxmlformats.org/officeDocument/2006/relationships/slideLayout" Target="../slideLayouts/slideLayout418.xml"/><Relationship Id="rId44" Type="http://schemas.openxmlformats.org/officeDocument/2006/relationships/slideLayout" Target="../slideLayouts/slideLayout431.xml"/><Relationship Id="rId52" Type="http://schemas.openxmlformats.org/officeDocument/2006/relationships/slideLayout" Target="../slideLayouts/slideLayout439.xml"/><Relationship Id="rId4" Type="http://schemas.openxmlformats.org/officeDocument/2006/relationships/slideLayout" Target="../slideLayouts/slideLayout391.xml"/><Relationship Id="rId9" Type="http://schemas.openxmlformats.org/officeDocument/2006/relationships/slideLayout" Target="../slideLayouts/slideLayout396.xml"/><Relationship Id="rId14" Type="http://schemas.openxmlformats.org/officeDocument/2006/relationships/slideLayout" Target="../slideLayouts/slideLayout401.xml"/><Relationship Id="rId22" Type="http://schemas.openxmlformats.org/officeDocument/2006/relationships/slideLayout" Target="../slideLayouts/slideLayout409.xml"/><Relationship Id="rId27" Type="http://schemas.openxmlformats.org/officeDocument/2006/relationships/slideLayout" Target="../slideLayouts/slideLayout414.xml"/><Relationship Id="rId30" Type="http://schemas.openxmlformats.org/officeDocument/2006/relationships/slideLayout" Target="../slideLayouts/slideLayout417.xml"/><Relationship Id="rId35" Type="http://schemas.openxmlformats.org/officeDocument/2006/relationships/slideLayout" Target="../slideLayouts/slideLayout422.xml"/><Relationship Id="rId43" Type="http://schemas.openxmlformats.org/officeDocument/2006/relationships/slideLayout" Target="../slideLayouts/slideLayout430.xml"/><Relationship Id="rId48" Type="http://schemas.openxmlformats.org/officeDocument/2006/relationships/slideLayout" Target="../slideLayouts/slideLayout435.xml"/><Relationship Id="rId56" Type="http://schemas.openxmlformats.org/officeDocument/2006/relationships/slideLayout" Target="../slideLayouts/slideLayout443.xml"/><Relationship Id="rId8" Type="http://schemas.openxmlformats.org/officeDocument/2006/relationships/slideLayout" Target="../slideLayouts/slideLayout395.xml"/><Relationship Id="rId51" Type="http://schemas.openxmlformats.org/officeDocument/2006/relationships/slideLayout" Target="../slideLayouts/slideLayout438.xml"/><Relationship Id="rId3" Type="http://schemas.openxmlformats.org/officeDocument/2006/relationships/slideLayout" Target="../slideLayouts/slideLayout39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51.xml"/><Relationship Id="rId13" Type="http://schemas.openxmlformats.org/officeDocument/2006/relationships/slideLayout" Target="../slideLayouts/slideLayout456.xml"/><Relationship Id="rId18" Type="http://schemas.openxmlformats.org/officeDocument/2006/relationships/slideLayout" Target="../slideLayouts/slideLayout461.xml"/><Relationship Id="rId26" Type="http://schemas.openxmlformats.org/officeDocument/2006/relationships/slideLayout" Target="../slideLayouts/slideLayout469.xml"/><Relationship Id="rId3" Type="http://schemas.openxmlformats.org/officeDocument/2006/relationships/slideLayout" Target="../slideLayouts/slideLayout446.xml"/><Relationship Id="rId21" Type="http://schemas.openxmlformats.org/officeDocument/2006/relationships/slideLayout" Target="../slideLayouts/slideLayout464.xml"/><Relationship Id="rId7" Type="http://schemas.openxmlformats.org/officeDocument/2006/relationships/slideLayout" Target="../slideLayouts/slideLayout450.xml"/><Relationship Id="rId12" Type="http://schemas.openxmlformats.org/officeDocument/2006/relationships/slideLayout" Target="../slideLayouts/slideLayout455.xml"/><Relationship Id="rId17" Type="http://schemas.openxmlformats.org/officeDocument/2006/relationships/slideLayout" Target="../slideLayouts/slideLayout460.xml"/><Relationship Id="rId25" Type="http://schemas.openxmlformats.org/officeDocument/2006/relationships/slideLayout" Target="../slideLayouts/slideLayout468.xml"/><Relationship Id="rId2" Type="http://schemas.openxmlformats.org/officeDocument/2006/relationships/slideLayout" Target="../slideLayouts/slideLayout445.xml"/><Relationship Id="rId16" Type="http://schemas.openxmlformats.org/officeDocument/2006/relationships/slideLayout" Target="../slideLayouts/slideLayout459.xml"/><Relationship Id="rId20" Type="http://schemas.openxmlformats.org/officeDocument/2006/relationships/slideLayout" Target="../slideLayouts/slideLayout463.xml"/><Relationship Id="rId1" Type="http://schemas.openxmlformats.org/officeDocument/2006/relationships/slideLayout" Target="../slideLayouts/slideLayout444.xml"/><Relationship Id="rId6" Type="http://schemas.openxmlformats.org/officeDocument/2006/relationships/slideLayout" Target="../slideLayouts/slideLayout449.xml"/><Relationship Id="rId11" Type="http://schemas.openxmlformats.org/officeDocument/2006/relationships/slideLayout" Target="../slideLayouts/slideLayout454.xml"/><Relationship Id="rId24" Type="http://schemas.openxmlformats.org/officeDocument/2006/relationships/slideLayout" Target="../slideLayouts/slideLayout467.xml"/><Relationship Id="rId5" Type="http://schemas.openxmlformats.org/officeDocument/2006/relationships/slideLayout" Target="../slideLayouts/slideLayout448.xml"/><Relationship Id="rId15" Type="http://schemas.openxmlformats.org/officeDocument/2006/relationships/slideLayout" Target="../slideLayouts/slideLayout458.xml"/><Relationship Id="rId23" Type="http://schemas.openxmlformats.org/officeDocument/2006/relationships/slideLayout" Target="../slideLayouts/slideLayout466.xml"/><Relationship Id="rId28" Type="http://schemas.openxmlformats.org/officeDocument/2006/relationships/theme" Target="../theme/theme11.xml"/><Relationship Id="rId10" Type="http://schemas.openxmlformats.org/officeDocument/2006/relationships/slideLayout" Target="../slideLayouts/slideLayout453.xml"/><Relationship Id="rId19" Type="http://schemas.openxmlformats.org/officeDocument/2006/relationships/slideLayout" Target="../slideLayouts/slideLayout462.xml"/><Relationship Id="rId4" Type="http://schemas.openxmlformats.org/officeDocument/2006/relationships/slideLayout" Target="../slideLayouts/slideLayout447.xml"/><Relationship Id="rId9" Type="http://schemas.openxmlformats.org/officeDocument/2006/relationships/slideLayout" Target="../slideLayouts/slideLayout452.xml"/><Relationship Id="rId14" Type="http://schemas.openxmlformats.org/officeDocument/2006/relationships/slideLayout" Target="../slideLayouts/slideLayout457.xml"/><Relationship Id="rId22" Type="http://schemas.openxmlformats.org/officeDocument/2006/relationships/slideLayout" Target="../slideLayouts/slideLayout465.xml"/><Relationship Id="rId27" Type="http://schemas.openxmlformats.org/officeDocument/2006/relationships/slideLayout" Target="../slideLayouts/slideLayout47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78.xml"/><Relationship Id="rId13" Type="http://schemas.openxmlformats.org/officeDocument/2006/relationships/slideLayout" Target="../slideLayouts/slideLayout483.xml"/><Relationship Id="rId18" Type="http://schemas.openxmlformats.org/officeDocument/2006/relationships/slideLayout" Target="../slideLayouts/slideLayout488.xml"/><Relationship Id="rId26" Type="http://schemas.openxmlformats.org/officeDocument/2006/relationships/slideLayout" Target="../slideLayouts/slideLayout496.xml"/><Relationship Id="rId3" Type="http://schemas.openxmlformats.org/officeDocument/2006/relationships/slideLayout" Target="../slideLayouts/slideLayout473.xml"/><Relationship Id="rId21" Type="http://schemas.openxmlformats.org/officeDocument/2006/relationships/slideLayout" Target="../slideLayouts/slideLayout491.xml"/><Relationship Id="rId34" Type="http://schemas.openxmlformats.org/officeDocument/2006/relationships/slideLayout" Target="../slideLayouts/slideLayout504.xml"/><Relationship Id="rId7" Type="http://schemas.openxmlformats.org/officeDocument/2006/relationships/slideLayout" Target="../slideLayouts/slideLayout477.xml"/><Relationship Id="rId12" Type="http://schemas.openxmlformats.org/officeDocument/2006/relationships/slideLayout" Target="../slideLayouts/slideLayout482.xml"/><Relationship Id="rId17" Type="http://schemas.openxmlformats.org/officeDocument/2006/relationships/slideLayout" Target="../slideLayouts/slideLayout487.xml"/><Relationship Id="rId25" Type="http://schemas.openxmlformats.org/officeDocument/2006/relationships/slideLayout" Target="../slideLayouts/slideLayout495.xml"/><Relationship Id="rId33" Type="http://schemas.openxmlformats.org/officeDocument/2006/relationships/slideLayout" Target="../slideLayouts/slideLayout503.xml"/><Relationship Id="rId2" Type="http://schemas.openxmlformats.org/officeDocument/2006/relationships/slideLayout" Target="../slideLayouts/slideLayout472.xml"/><Relationship Id="rId16" Type="http://schemas.openxmlformats.org/officeDocument/2006/relationships/slideLayout" Target="../slideLayouts/slideLayout486.xml"/><Relationship Id="rId20" Type="http://schemas.openxmlformats.org/officeDocument/2006/relationships/slideLayout" Target="../slideLayouts/slideLayout490.xml"/><Relationship Id="rId29" Type="http://schemas.openxmlformats.org/officeDocument/2006/relationships/slideLayout" Target="../slideLayouts/slideLayout499.xml"/><Relationship Id="rId1" Type="http://schemas.openxmlformats.org/officeDocument/2006/relationships/slideLayout" Target="../slideLayouts/slideLayout471.xml"/><Relationship Id="rId6" Type="http://schemas.openxmlformats.org/officeDocument/2006/relationships/slideLayout" Target="../slideLayouts/slideLayout476.xml"/><Relationship Id="rId11" Type="http://schemas.openxmlformats.org/officeDocument/2006/relationships/slideLayout" Target="../slideLayouts/slideLayout481.xml"/><Relationship Id="rId24" Type="http://schemas.openxmlformats.org/officeDocument/2006/relationships/slideLayout" Target="../slideLayouts/slideLayout494.xml"/><Relationship Id="rId32" Type="http://schemas.openxmlformats.org/officeDocument/2006/relationships/slideLayout" Target="../slideLayouts/slideLayout502.xml"/><Relationship Id="rId5" Type="http://schemas.openxmlformats.org/officeDocument/2006/relationships/slideLayout" Target="../slideLayouts/slideLayout475.xml"/><Relationship Id="rId15" Type="http://schemas.openxmlformats.org/officeDocument/2006/relationships/slideLayout" Target="../slideLayouts/slideLayout485.xml"/><Relationship Id="rId23" Type="http://schemas.openxmlformats.org/officeDocument/2006/relationships/slideLayout" Target="../slideLayouts/slideLayout493.xml"/><Relationship Id="rId28" Type="http://schemas.openxmlformats.org/officeDocument/2006/relationships/slideLayout" Target="../slideLayouts/slideLayout498.xml"/><Relationship Id="rId36" Type="http://schemas.openxmlformats.org/officeDocument/2006/relationships/image" Target="../media/image128.png"/><Relationship Id="rId10" Type="http://schemas.openxmlformats.org/officeDocument/2006/relationships/slideLayout" Target="../slideLayouts/slideLayout480.xml"/><Relationship Id="rId19" Type="http://schemas.openxmlformats.org/officeDocument/2006/relationships/slideLayout" Target="../slideLayouts/slideLayout489.xml"/><Relationship Id="rId31" Type="http://schemas.openxmlformats.org/officeDocument/2006/relationships/slideLayout" Target="../slideLayouts/slideLayout501.xml"/><Relationship Id="rId4" Type="http://schemas.openxmlformats.org/officeDocument/2006/relationships/slideLayout" Target="../slideLayouts/slideLayout474.xml"/><Relationship Id="rId9" Type="http://schemas.openxmlformats.org/officeDocument/2006/relationships/slideLayout" Target="../slideLayouts/slideLayout479.xml"/><Relationship Id="rId14" Type="http://schemas.openxmlformats.org/officeDocument/2006/relationships/slideLayout" Target="../slideLayouts/slideLayout484.xml"/><Relationship Id="rId22" Type="http://schemas.openxmlformats.org/officeDocument/2006/relationships/slideLayout" Target="../slideLayouts/slideLayout492.xml"/><Relationship Id="rId27" Type="http://schemas.openxmlformats.org/officeDocument/2006/relationships/slideLayout" Target="../slideLayouts/slideLayout497.xml"/><Relationship Id="rId30" Type="http://schemas.openxmlformats.org/officeDocument/2006/relationships/slideLayout" Target="../slideLayouts/slideLayout500.xml"/><Relationship Id="rId35"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image" Target="../media/image1.png"/><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theme" Target="../theme/theme2.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2.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 Type="http://schemas.openxmlformats.org/officeDocument/2006/relationships/slideLayout" Target="../slideLayouts/slideLayout101.xml"/><Relationship Id="rId21" Type="http://schemas.openxmlformats.org/officeDocument/2006/relationships/slideLayout" Target="../slideLayouts/slideLayout119.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slideLayout" Target="../slideLayouts/slideLayout118.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theme" Target="../theme/theme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41.xml"/><Relationship Id="rId18" Type="http://schemas.openxmlformats.org/officeDocument/2006/relationships/slideLayout" Target="../slideLayouts/slideLayout146.xml"/><Relationship Id="rId26" Type="http://schemas.openxmlformats.org/officeDocument/2006/relationships/slideLayout" Target="../slideLayouts/slideLayout154.xml"/><Relationship Id="rId39" Type="http://schemas.openxmlformats.org/officeDocument/2006/relationships/slideLayout" Target="../slideLayouts/slideLayout167.xml"/><Relationship Id="rId21" Type="http://schemas.openxmlformats.org/officeDocument/2006/relationships/slideLayout" Target="../slideLayouts/slideLayout149.xml"/><Relationship Id="rId34" Type="http://schemas.openxmlformats.org/officeDocument/2006/relationships/slideLayout" Target="../slideLayouts/slideLayout162.xml"/><Relationship Id="rId42" Type="http://schemas.openxmlformats.org/officeDocument/2006/relationships/slideLayout" Target="../slideLayouts/slideLayout170.xml"/><Relationship Id="rId47" Type="http://schemas.openxmlformats.org/officeDocument/2006/relationships/slideLayout" Target="../slideLayouts/slideLayout175.xml"/><Relationship Id="rId50" Type="http://schemas.openxmlformats.org/officeDocument/2006/relationships/slideLayout" Target="../slideLayouts/slideLayout178.xml"/><Relationship Id="rId55" Type="http://schemas.openxmlformats.org/officeDocument/2006/relationships/slideLayout" Target="../slideLayouts/slideLayout183.xml"/><Relationship Id="rId63" Type="http://schemas.openxmlformats.org/officeDocument/2006/relationships/slideLayout" Target="../slideLayouts/slideLayout191.xml"/><Relationship Id="rId7" Type="http://schemas.openxmlformats.org/officeDocument/2006/relationships/slideLayout" Target="../slideLayouts/slideLayout135.xml"/><Relationship Id="rId2" Type="http://schemas.openxmlformats.org/officeDocument/2006/relationships/slideLayout" Target="../slideLayouts/slideLayout130.xml"/><Relationship Id="rId16" Type="http://schemas.openxmlformats.org/officeDocument/2006/relationships/slideLayout" Target="../slideLayouts/slideLayout144.xml"/><Relationship Id="rId20" Type="http://schemas.openxmlformats.org/officeDocument/2006/relationships/slideLayout" Target="../slideLayouts/slideLayout148.xml"/><Relationship Id="rId29" Type="http://schemas.openxmlformats.org/officeDocument/2006/relationships/slideLayout" Target="../slideLayouts/slideLayout157.xml"/><Relationship Id="rId41" Type="http://schemas.openxmlformats.org/officeDocument/2006/relationships/slideLayout" Target="../slideLayouts/slideLayout169.xml"/><Relationship Id="rId54" Type="http://schemas.openxmlformats.org/officeDocument/2006/relationships/slideLayout" Target="../slideLayouts/slideLayout182.xml"/><Relationship Id="rId62" Type="http://schemas.openxmlformats.org/officeDocument/2006/relationships/slideLayout" Target="../slideLayouts/slideLayout19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24" Type="http://schemas.openxmlformats.org/officeDocument/2006/relationships/slideLayout" Target="../slideLayouts/slideLayout152.xml"/><Relationship Id="rId32" Type="http://schemas.openxmlformats.org/officeDocument/2006/relationships/slideLayout" Target="../slideLayouts/slideLayout160.xml"/><Relationship Id="rId37" Type="http://schemas.openxmlformats.org/officeDocument/2006/relationships/slideLayout" Target="../slideLayouts/slideLayout165.xml"/><Relationship Id="rId40" Type="http://schemas.openxmlformats.org/officeDocument/2006/relationships/slideLayout" Target="../slideLayouts/slideLayout168.xml"/><Relationship Id="rId45" Type="http://schemas.openxmlformats.org/officeDocument/2006/relationships/slideLayout" Target="../slideLayouts/slideLayout173.xml"/><Relationship Id="rId53" Type="http://schemas.openxmlformats.org/officeDocument/2006/relationships/slideLayout" Target="../slideLayouts/slideLayout181.xml"/><Relationship Id="rId58" Type="http://schemas.openxmlformats.org/officeDocument/2006/relationships/slideLayout" Target="../slideLayouts/slideLayout186.xml"/><Relationship Id="rId66" Type="http://schemas.openxmlformats.org/officeDocument/2006/relationships/image" Target="../media/image27.png"/><Relationship Id="rId5" Type="http://schemas.openxmlformats.org/officeDocument/2006/relationships/slideLayout" Target="../slideLayouts/slideLayout133.xml"/><Relationship Id="rId15" Type="http://schemas.openxmlformats.org/officeDocument/2006/relationships/slideLayout" Target="../slideLayouts/slideLayout143.xml"/><Relationship Id="rId23" Type="http://schemas.openxmlformats.org/officeDocument/2006/relationships/slideLayout" Target="../slideLayouts/slideLayout151.xml"/><Relationship Id="rId28" Type="http://schemas.openxmlformats.org/officeDocument/2006/relationships/slideLayout" Target="../slideLayouts/slideLayout156.xml"/><Relationship Id="rId36" Type="http://schemas.openxmlformats.org/officeDocument/2006/relationships/slideLayout" Target="../slideLayouts/slideLayout164.xml"/><Relationship Id="rId49" Type="http://schemas.openxmlformats.org/officeDocument/2006/relationships/slideLayout" Target="../slideLayouts/slideLayout177.xml"/><Relationship Id="rId57" Type="http://schemas.openxmlformats.org/officeDocument/2006/relationships/slideLayout" Target="../slideLayouts/slideLayout185.xml"/><Relationship Id="rId61" Type="http://schemas.openxmlformats.org/officeDocument/2006/relationships/slideLayout" Target="../slideLayouts/slideLayout189.xml"/><Relationship Id="rId10" Type="http://schemas.openxmlformats.org/officeDocument/2006/relationships/slideLayout" Target="../slideLayouts/slideLayout138.xml"/><Relationship Id="rId19" Type="http://schemas.openxmlformats.org/officeDocument/2006/relationships/slideLayout" Target="../slideLayouts/slideLayout147.xml"/><Relationship Id="rId31" Type="http://schemas.openxmlformats.org/officeDocument/2006/relationships/slideLayout" Target="../slideLayouts/slideLayout159.xml"/><Relationship Id="rId44" Type="http://schemas.openxmlformats.org/officeDocument/2006/relationships/slideLayout" Target="../slideLayouts/slideLayout172.xml"/><Relationship Id="rId52" Type="http://schemas.openxmlformats.org/officeDocument/2006/relationships/slideLayout" Target="../slideLayouts/slideLayout180.xml"/><Relationship Id="rId60" Type="http://schemas.openxmlformats.org/officeDocument/2006/relationships/slideLayout" Target="../slideLayouts/slideLayout188.xml"/><Relationship Id="rId65" Type="http://schemas.openxmlformats.org/officeDocument/2006/relationships/theme" Target="../theme/theme4.xml"/><Relationship Id="rId4" Type="http://schemas.openxmlformats.org/officeDocument/2006/relationships/slideLayout" Target="../slideLayouts/slideLayout132.xml"/><Relationship Id="rId9" Type="http://schemas.openxmlformats.org/officeDocument/2006/relationships/slideLayout" Target="../slideLayouts/slideLayout137.xml"/><Relationship Id="rId14" Type="http://schemas.openxmlformats.org/officeDocument/2006/relationships/slideLayout" Target="../slideLayouts/slideLayout142.xml"/><Relationship Id="rId22" Type="http://schemas.openxmlformats.org/officeDocument/2006/relationships/slideLayout" Target="../slideLayouts/slideLayout150.xml"/><Relationship Id="rId27" Type="http://schemas.openxmlformats.org/officeDocument/2006/relationships/slideLayout" Target="../slideLayouts/slideLayout155.xml"/><Relationship Id="rId30" Type="http://schemas.openxmlformats.org/officeDocument/2006/relationships/slideLayout" Target="../slideLayouts/slideLayout158.xml"/><Relationship Id="rId35" Type="http://schemas.openxmlformats.org/officeDocument/2006/relationships/slideLayout" Target="../slideLayouts/slideLayout163.xml"/><Relationship Id="rId43" Type="http://schemas.openxmlformats.org/officeDocument/2006/relationships/slideLayout" Target="../slideLayouts/slideLayout171.xml"/><Relationship Id="rId48" Type="http://schemas.openxmlformats.org/officeDocument/2006/relationships/slideLayout" Target="../slideLayouts/slideLayout176.xml"/><Relationship Id="rId56" Type="http://schemas.openxmlformats.org/officeDocument/2006/relationships/slideLayout" Target="../slideLayouts/slideLayout184.xml"/><Relationship Id="rId64" Type="http://schemas.openxmlformats.org/officeDocument/2006/relationships/slideLayout" Target="../slideLayouts/slideLayout192.xml"/><Relationship Id="rId8" Type="http://schemas.openxmlformats.org/officeDocument/2006/relationships/slideLayout" Target="../slideLayouts/slideLayout136.xml"/><Relationship Id="rId51" Type="http://schemas.openxmlformats.org/officeDocument/2006/relationships/slideLayout" Target="../slideLayouts/slideLayout179.xml"/><Relationship Id="rId3" Type="http://schemas.openxmlformats.org/officeDocument/2006/relationships/slideLayout" Target="../slideLayouts/slideLayout131.xml"/><Relationship Id="rId12" Type="http://schemas.openxmlformats.org/officeDocument/2006/relationships/slideLayout" Target="../slideLayouts/slideLayout140.xml"/><Relationship Id="rId17" Type="http://schemas.openxmlformats.org/officeDocument/2006/relationships/slideLayout" Target="../slideLayouts/slideLayout145.xml"/><Relationship Id="rId25" Type="http://schemas.openxmlformats.org/officeDocument/2006/relationships/slideLayout" Target="../slideLayouts/slideLayout153.xml"/><Relationship Id="rId33" Type="http://schemas.openxmlformats.org/officeDocument/2006/relationships/slideLayout" Target="../slideLayouts/slideLayout161.xml"/><Relationship Id="rId38" Type="http://schemas.openxmlformats.org/officeDocument/2006/relationships/slideLayout" Target="../slideLayouts/slideLayout166.xml"/><Relationship Id="rId46" Type="http://schemas.openxmlformats.org/officeDocument/2006/relationships/slideLayout" Target="../slideLayouts/slideLayout174.xml"/><Relationship Id="rId59" Type="http://schemas.openxmlformats.org/officeDocument/2006/relationships/slideLayout" Target="../slideLayouts/slideLayout18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00.xml"/><Relationship Id="rId13" Type="http://schemas.openxmlformats.org/officeDocument/2006/relationships/slideLayout" Target="../slideLayouts/slideLayout205.xml"/><Relationship Id="rId18" Type="http://schemas.openxmlformats.org/officeDocument/2006/relationships/slideLayout" Target="../slideLayouts/slideLayout210.xml"/><Relationship Id="rId26" Type="http://schemas.openxmlformats.org/officeDocument/2006/relationships/slideLayout" Target="../slideLayouts/slideLayout218.xml"/><Relationship Id="rId3" Type="http://schemas.openxmlformats.org/officeDocument/2006/relationships/slideLayout" Target="../slideLayouts/slideLayout195.xml"/><Relationship Id="rId21" Type="http://schemas.openxmlformats.org/officeDocument/2006/relationships/slideLayout" Target="../slideLayouts/slideLayout213.xml"/><Relationship Id="rId7" Type="http://schemas.openxmlformats.org/officeDocument/2006/relationships/slideLayout" Target="../slideLayouts/slideLayout199.xml"/><Relationship Id="rId12" Type="http://schemas.openxmlformats.org/officeDocument/2006/relationships/slideLayout" Target="../slideLayouts/slideLayout204.xml"/><Relationship Id="rId17" Type="http://schemas.openxmlformats.org/officeDocument/2006/relationships/slideLayout" Target="../slideLayouts/slideLayout209.xml"/><Relationship Id="rId25" Type="http://schemas.openxmlformats.org/officeDocument/2006/relationships/slideLayout" Target="../slideLayouts/slideLayout217.xml"/><Relationship Id="rId2" Type="http://schemas.openxmlformats.org/officeDocument/2006/relationships/slideLayout" Target="../slideLayouts/slideLayout194.xml"/><Relationship Id="rId16" Type="http://schemas.openxmlformats.org/officeDocument/2006/relationships/slideLayout" Target="../slideLayouts/slideLayout208.xml"/><Relationship Id="rId20" Type="http://schemas.openxmlformats.org/officeDocument/2006/relationships/slideLayout" Target="../slideLayouts/slideLayout212.xml"/><Relationship Id="rId29" Type="http://schemas.openxmlformats.org/officeDocument/2006/relationships/image" Target="../media/image68.emf"/><Relationship Id="rId1" Type="http://schemas.openxmlformats.org/officeDocument/2006/relationships/slideLayout" Target="../slideLayouts/slideLayout193.xml"/><Relationship Id="rId6" Type="http://schemas.openxmlformats.org/officeDocument/2006/relationships/slideLayout" Target="../slideLayouts/slideLayout198.xml"/><Relationship Id="rId11" Type="http://schemas.openxmlformats.org/officeDocument/2006/relationships/slideLayout" Target="../slideLayouts/slideLayout203.xml"/><Relationship Id="rId24" Type="http://schemas.openxmlformats.org/officeDocument/2006/relationships/slideLayout" Target="../slideLayouts/slideLayout216.xml"/><Relationship Id="rId5" Type="http://schemas.openxmlformats.org/officeDocument/2006/relationships/slideLayout" Target="../slideLayouts/slideLayout197.xml"/><Relationship Id="rId15" Type="http://schemas.openxmlformats.org/officeDocument/2006/relationships/slideLayout" Target="../slideLayouts/slideLayout207.xml"/><Relationship Id="rId23" Type="http://schemas.openxmlformats.org/officeDocument/2006/relationships/slideLayout" Target="../slideLayouts/slideLayout215.xml"/><Relationship Id="rId28" Type="http://schemas.openxmlformats.org/officeDocument/2006/relationships/theme" Target="../theme/theme5.xml"/><Relationship Id="rId10" Type="http://schemas.openxmlformats.org/officeDocument/2006/relationships/slideLayout" Target="../slideLayouts/slideLayout202.xml"/><Relationship Id="rId19" Type="http://schemas.openxmlformats.org/officeDocument/2006/relationships/slideLayout" Target="../slideLayouts/slideLayout211.xml"/><Relationship Id="rId4" Type="http://schemas.openxmlformats.org/officeDocument/2006/relationships/slideLayout" Target="../slideLayouts/slideLayout196.xml"/><Relationship Id="rId9" Type="http://schemas.openxmlformats.org/officeDocument/2006/relationships/slideLayout" Target="../slideLayouts/slideLayout201.xml"/><Relationship Id="rId14" Type="http://schemas.openxmlformats.org/officeDocument/2006/relationships/slideLayout" Target="../slideLayouts/slideLayout206.xml"/><Relationship Id="rId22" Type="http://schemas.openxmlformats.org/officeDocument/2006/relationships/slideLayout" Target="../slideLayouts/slideLayout214.xml"/><Relationship Id="rId27" Type="http://schemas.openxmlformats.org/officeDocument/2006/relationships/slideLayout" Target="../slideLayouts/slideLayout219.xml"/><Relationship Id="rId30" Type="http://schemas.openxmlformats.org/officeDocument/2006/relationships/image" Target="../media/image69.jpe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227.xml"/><Relationship Id="rId13" Type="http://schemas.openxmlformats.org/officeDocument/2006/relationships/slideLayout" Target="../slideLayouts/slideLayout232.xml"/><Relationship Id="rId18" Type="http://schemas.openxmlformats.org/officeDocument/2006/relationships/slideLayout" Target="../slideLayouts/slideLayout237.xml"/><Relationship Id="rId3" Type="http://schemas.openxmlformats.org/officeDocument/2006/relationships/slideLayout" Target="../slideLayouts/slideLayout222.xml"/><Relationship Id="rId21" Type="http://schemas.openxmlformats.org/officeDocument/2006/relationships/slideLayout" Target="../slideLayouts/slideLayout240.xml"/><Relationship Id="rId7" Type="http://schemas.openxmlformats.org/officeDocument/2006/relationships/slideLayout" Target="../slideLayouts/slideLayout226.xml"/><Relationship Id="rId12" Type="http://schemas.openxmlformats.org/officeDocument/2006/relationships/slideLayout" Target="../slideLayouts/slideLayout231.xml"/><Relationship Id="rId17" Type="http://schemas.openxmlformats.org/officeDocument/2006/relationships/slideLayout" Target="../slideLayouts/slideLayout236.xml"/><Relationship Id="rId2" Type="http://schemas.openxmlformats.org/officeDocument/2006/relationships/slideLayout" Target="../slideLayouts/slideLayout221.xml"/><Relationship Id="rId16" Type="http://schemas.openxmlformats.org/officeDocument/2006/relationships/slideLayout" Target="../slideLayouts/slideLayout235.xml"/><Relationship Id="rId20" Type="http://schemas.openxmlformats.org/officeDocument/2006/relationships/slideLayout" Target="../slideLayouts/slideLayout239.xml"/><Relationship Id="rId1" Type="http://schemas.openxmlformats.org/officeDocument/2006/relationships/slideLayout" Target="../slideLayouts/slideLayout220.xml"/><Relationship Id="rId6" Type="http://schemas.openxmlformats.org/officeDocument/2006/relationships/slideLayout" Target="../slideLayouts/slideLayout225.xml"/><Relationship Id="rId11" Type="http://schemas.openxmlformats.org/officeDocument/2006/relationships/slideLayout" Target="../slideLayouts/slideLayout230.xml"/><Relationship Id="rId5" Type="http://schemas.openxmlformats.org/officeDocument/2006/relationships/slideLayout" Target="../slideLayouts/slideLayout224.xml"/><Relationship Id="rId15" Type="http://schemas.openxmlformats.org/officeDocument/2006/relationships/slideLayout" Target="../slideLayouts/slideLayout234.xml"/><Relationship Id="rId10" Type="http://schemas.openxmlformats.org/officeDocument/2006/relationships/slideLayout" Target="../slideLayouts/slideLayout229.xml"/><Relationship Id="rId19" Type="http://schemas.openxmlformats.org/officeDocument/2006/relationships/slideLayout" Target="../slideLayouts/slideLayout238.xml"/><Relationship Id="rId4" Type="http://schemas.openxmlformats.org/officeDocument/2006/relationships/slideLayout" Target="../slideLayouts/slideLayout223.xml"/><Relationship Id="rId9" Type="http://schemas.openxmlformats.org/officeDocument/2006/relationships/slideLayout" Target="../slideLayouts/slideLayout228.xml"/><Relationship Id="rId14" Type="http://schemas.openxmlformats.org/officeDocument/2006/relationships/slideLayout" Target="../slideLayouts/slideLayout23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9" Type="http://schemas.openxmlformats.org/officeDocument/2006/relationships/image" Target="../media/image2.svg"/><Relationship Id="rId3" Type="http://schemas.openxmlformats.org/officeDocument/2006/relationships/slideLayout" Target="../slideLayouts/slideLayout243.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38" Type="http://schemas.openxmlformats.org/officeDocument/2006/relationships/image" Target="../media/image1.png"/><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29" Type="http://schemas.openxmlformats.org/officeDocument/2006/relationships/slideLayout" Target="../slideLayouts/slideLayout269.xml"/><Relationship Id="rId41" Type="http://schemas.openxmlformats.org/officeDocument/2006/relationships/image" Target="../media/image92.png"/><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37" Type="http://schemas.openxmlformats.org/officeDocument/2006/relationships/theme" Target="../theme/theme7.xml"/><Relationship Id="rId40" Type="http://schemas.openxmlformats.org/officeDocument/2006/relationships/image" Target="../media/image91.emf"/><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39" Type="http://schemas.openxmlformats.org/officeDocument/2006/relationships/slideLayout" Target="../slideLayouts/slideLayout315.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42" Type="http://schemas.openxmlformats.org/officeDocument/2006/relationships/slideLayout" Target="../slideLayouts/slideLayout318.xml"/><Relationship Id="rId47" Type="http://schemas.openxmlformats.org/officeDocument/2006/relationships/slideLayout" Target="../slideLayouts/slideLayout323.xml"/><Relationship Id="rId50" Type="http://schemas.openxmlformats.org/officeDocument/2006/relationships/slideLayout" Target="../slideLayouts/slideLayout326.xml"/><Relationship Id="rId55" Type="http://schemas.openxmlformats.org/officeDocument/2006/relationships/slideLayout" Target="../slideLayouts/slideLayout331.xml"/><Relationship Id="rId7" Type="http://schemas.openxmlformats.org/officeDocument/2006/relationships/slideLayout" Target="../slideLayouts/slideLayout283.xml"/><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41" Type="http://schemas.openxmlformats.org/officeDocument/2006/relationships/slideLayout" Target="../slideLayouts/slideLayout317.xml"/><Relationship Id="rId54" Type="http://schemas.openxmlformats.org/officeDocument/2006/relationships/slideLayout" Target="../slideLayouts/slideLayout330.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slideLayout" Target="../slideLayouts/slideLayout313.xml"/><Relationship Id="rId40" Type="http://schemas.openxmlformats.org/officeDocument/2006/relationships/slideLayout" Target="../slideLayouts/slideLayout316.xml"/><Relationship Id="rId45" Type="http://schemas.openxmlformats.org/officeDocument/2006/relationships/slideLayout" Target="../slideLayouts/slideLayout321.xml"/><Relationship Id="rId53" Type="http://schemas.openxmlformats.org/officeDocument/2006/relationships/slideLayout" Target="../slideLayouts/slideLayout329.xml"/><Relationship Id="rId58" Type="http://schemas.openxmlformats.org/officeDocument/2006/relationships/slideLayout" Target="../slideLayouts/slideLayout334.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49" Type="http://schemas.openxmlformats.org/officeDocument/2006/relationships/slideLayout" Target="../slideLayouts/slideLayout325.xml"/><Relationship Id="rId57" Type="http://schemas.openxmlformats.org/officeDocument/2006/relationships/slideLayout" Target="../slideLayouts/slideLayout333.xml"/><Relationship Id="rId61" Type="http://schemas.openxmlformats.org/officeDocument/2006/relationships/image" Target="../media/image68.emf"/><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4" Type="http://schemas.openxmlformats.org/officeDocument/2006/relationships/slideLayout" Target="../slideLayouts/slideLayout320.xml"/><Relationship Id="rId52" Type="http://schemas.openxmlformats.org/officeDocument/2006/relationships/slideLayout" Target="../slideLayouts/slideLayout328.xml"/><Relationship Id="rId60" Type="http://schemas.openxmlformats.org/officeDocument/2006/relationships/theme" Target="../theme/theme8.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43" Type="http://schemas.openxmlformats.org/officeDocument/2006/relationships/slideLayout" Target="../slideLayouts/slideLayout319.xml"/><Relationship Id="rId48" Type="http://schemas.openxmlformats.org/officeDocument/2006/relationships/slideLayout" Target="../slideLayouts/slideLayout324.xml"/><Relationship Id="rId56" Type="http://schemas.openxmlformats.org/officeDocument/2006/relationships/slideLayout" Target="../slideLayouts/slideLayout332.xml"/><Relationship Id="rId8" Type="http://schemas.openxmlformats.org/officeDocument/2006/relationships/slideLayout" Target="../slideLayouts/slideLayout284.xml"/><Relationship Id="rId51" Type="http://schemas.openxmlformats.org/officeDocument/2006/relationships/slideLayout" Target="../slideLayouts/slideLayout327.xml"/><Relationship Id="rId3" Type="http://schemas.openxmlformats.org/officeDocument/2006/relationships/slideLayout" Target="../slideLayouts/slideLayout279.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slideLayout" Target="../slideLayouts/slideLayout314.xml"/><Relationship Id="rId46" Type="http://schemas.openxmlformats.org/officeDocument/2006/relationships/slideLayout" Target="../slideLayouts/slideLayout322.xml"/><Relationship Id="rId59" Type="http://schemas.openxmlformats.org/officeDocument/2006/relationships/slideLayout" Target="../slideLayouts/slideLayout335.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9" Type="http://schemas.openxmlformats.org/officeDocument/2006/relationships/slideLayout" Target="../slideLayouts/slideLayout374.xml"/><Relationship Id="rId21" Type="http://schemas.openxmlformats.org/officeDocument/2006/relationships/slideLayout" Target="../slideLayouts/slideLayout356.xml"/><Relationship Id="rId34" Type="http://schemas.openxmlformats.org/officeDocument/2006/relationships/slideLayout" Target="../slideLayouts/slideLayout369.xml"/><Relationship Id="rId42" Type="http://schemas.openxmlformats.org/officeDocument/2006/relationships/slideLayout" Target="../slideLayouts/slideLayout377.xml"/><Relationship Id="rId47" Type="http://schemas.openxmlformats.org/officeDocument/2006/relationships/slideLayout" Target="../slideLayouts/slideLayout382.xml"/><Relationship Id="rId50" Type="http://schemas.openxmlformats.org/officeDocument/2006/relationships/slideLayout" Target="../slideLayouts/slideLayout385.xml"/><Relationship Id="rId55" Type="http://schemas.openxmlformats.org/officeDocument/2006/relationships/image" Target="../media/image105.svg"/><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33" Type="http://schemas.openxmlformats.org/officeDocument/2006/relationships/slideLayout" Target="../slideLayouts/slideLayout368.xml"/><Relationship Id="rId38" Type="http://schemas.openxmlformats.org/officeDocument/2006/relationships/slideLayout" Target="../slideLayouts/slideLayout373.xml"/><Relationship Id="rId46" Type="http://schemas.openxmlformats.org/officeDocument/2006/relationships/slideLayout" Target="../slideLayouts/slideLayout381.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29" Type="http://schemas.openxmlformats.org/officeDocument/2006/relationships/slideLayout" Target="../slideLayouts/slideLayout364.xml"/><Relationship Id="rId41" Type="http://schemas.openxmlformats.org/officeDocument/2006/relationships/slideLayout" Target="../slideLayouts/slideLayout376.xml"/><Relationship Id="rId54" Type="http://schemas.openxmlformats.org/officeDocument/2006/relationships/image" Target="../media/image104.png"/><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32" Type="http://schemas.openxmlformats.org/officeDocument/2006/relationships/slideLayout" Target="../slideLayouts/slideLayout367.xml"/><Relationship Id="rId37" Type="http://schemas.openxmlformats.org/officeDocument/2006/relationships/slideLayout" Target="../slideLayouts/slideLayout372.xml"/><Relationship Id="rId40" Type="http://schemas.openxmlformats.org/officeDocument/2006/relationships/slideLayout" Target="../slideLayouts/slideLayout375.xml"/><Relationship Id="rId45" Type="http://schemas.openxmlformats.org/officeDocument/2006/relationships/slideLayout" Target="../slideLayouts/slideLayout380.xml"/><Relationship Id="rId53" Type="http://schemas.openxmlformats.org/officeDocument/2006/relationships/theme" Target="../theme/theme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28" Type="http://schemas.openxmlformats.org/officeDocument/2006/relationships/slideLayout" Target="../slideLayouts/slideLayout363.xml"/><Relationship Id="rId36" Type="http://schemas.openxmlformats.org/officeDocument/2006/relationships/slideLayout" Target="../slideLayouts/slideLayout371.xml"/><Relationship Id="rId49" Type="http://schemas.openxmlformats.org/officeDocument/2006/relationships/slideLayout" Target="../slideLayouts/slideLayout384.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31" Type="http://schemas.openxmlformats.org/officeDocument/2006/relationships/slideLayout" Target="../slideLayouts/slideLayout366.xml"/><Relationship Id="rId44" Type="http://schemas.openxmlformats.org/officeDocument/2006/relationships/slideLayout" Target="../slideLayouts/slideLayout379.xml"/><Relationship Id="rId52" Type="http://schemas.openxmlformats.org/officeDocument/2006/relationships/slideLayout" Target="../slideLayouts/slideLayout387.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slideLayout" Target="../slideLayouts/slideLayout362.xml"/><Relationship Id="rId30" Type="http://schemas.openxmlformats.org/officeDocument/2006/relationships/slideLayout" Target="../slideLayouts/slideLayout365.xml"/><Relationship Id="rId35" Type="http://schemas.openxmlformats.org/officeDocument/2006/relationships/slideLayout" Target="../slideLayouts/slideLayout370.xml"/><Relationship Id="rId43" Type="http://schemas.openxmlformats.org/officeDocument/2006/relationships/slideLayout" Target="../slideLayouts/slideLayout378.xml"/><Relationship Id="rId48" Type="http://schemas.openxmlformats.org/officeDocument/2006/relationships/slideLayout" Target="../slideLayouts/slideLayout383.xml"/><Relationship Id="rId8" Type="http://schemas.openxmlformats.org/officeDocument/2006/relationships/slideLayout" Target="../slideLayouts/slideLayout343.xml"/><Relationship Id="rId51" Type="http://schemas.openxmlformats.org/officeDocument/2006/relationships/slideLayout" Target="../slideLayouts/slideLayout386.xml"/><Relationship Id="rId3" Type="http://schemas.openxmlformats.org/officeDocument/2006/relationships/slideLayout" Target="../slideLayouts/slideLayout3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B36951B0-9DD1-9642-A782-90F1E7DB8FAA}"/>
              </a:ext>
            </a:extLst>
          </p:cNvPr>
          <p:cNvPicPr>
            <a:picLocks noChangeAspect="1"/>
          </p:cNvPicPr>
          <p:nvPr userDrawn="1"/>
        </p:nvPicPr>
        <p:blipFill>
          <a:blip r:embed="rId52">
            <a:extLst>
              <a:ext uri="{96DAC541-7B7A-43D3-8B79-37D633B846F1}">
                <asvg:svgBlip xmlns:asvg="http://schemas.microsoft.com/office/drawing/2016/SVG/main" r:embed="rId53"/>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TextBox 4">
            <a:extLst>
              <a:ext uri="{FF2B5EF4-FFF2-40B4-BE49-F238E27FC236}">
                <a16:creationId xmlns:a16="http://schemas.microsoft.com/office/drawing/2014/main" id="{0AFC0435-D608-4B5E-9075-44D62E90A177}"/>
              </a:ext>
            </a:extLst>
          </p:cNvPr>
          <p:cNvSpPr txBox="1"/>
          <p:nvPr userDrawn="1"/>
        </p:nvSpPr>
        <p:spPr>
          <a:xfrm>
            <a:off x="11845103" y="6565392"/>
            <a:ext cx="343849" cy="215444"/>
          </a:xfrm>
          <a:prstGeom prst="rect">
            <a:avLst/>
          </a:prstGeom>
          <a:noFill/>
        </p:spPr>
        <p:txBody>
          <a:bodyPr wrap="square" lIns="0" tIns="0" rIns="0" bIns="0" rtlCol="0">
            <a:spAutoFit/>
          </a:bodyPr>
          <a:lstStyle/>
          <a:p>
            <a:pPr algn="l"/>
            <a:fld id="{43BCC44F-DB9E-4EFC-B50D-0D0209653335}" type="slidenum">
              <a:rPr lang="en-US" sz="1400" smtClean="0"/>
              <a:t>‹#›</a:t>
            </a:fld>
            <a:endParaRPr lang="en-US" sz="1400" err="1"/>
          </a:p>
        </p:txBody>
      </p:sp>
    </p:spTree>
    <p:extLst>
      <p:ext uri="{BB962C8B-B14F-4D97-AF65-F5344CB8AC3E}">
        <p14:creationId xmlns:p14="http://schemas.microsoft.com/office/powerpoint/2010/main" val="7849275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8" r:id="rId47"/>
    <p:sldLayoutId id="2147483709" r:id="rId48"/>
    <p:sldLayoutId id="2147483710" r:id="rId49"/>
    <p:sldLayoutId id="214748371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705875614"/>
      </p:ext>
    </p:extLst>
  </p:cSld>
  <p:clrMap bg1="dk1" tx1="lt1" bg2="dk2" tx2="lt2" accent1="accent1" accent2="accent2" accent3="accent3" accent4="accent4" accent5="accent5" accent6="accent6" hlink="hlink" folHlink="folHlink"/>
  <p:sldLayoutIdLst>
    <p:sldLayoutId id="2147484390" r:id="rId1"/>
    <p:sldLayoutId id="2147484391" r:id="rId2"/>
    <p:sldLayoutId id="2147484392" r:id="rId3"/>
    <p:sldLayoutId id="2147484393" r:id="rId4"/>
    <p:sldLayoutId id="2147484394" r:id="rId5"/>
    <p:sldLayoutId id="2147484395" r:id="rId6"/>
    <p:sldLayoutId id="2147484396" r:id="rId7"/>
    <p:sldLayoutId id="2147484397" r:id="rId8"/>
    <p:sldLayoutId id="2147484398" r:id="rId9"/>
    <p:sldLayoutId id="2147484399" r:id="rId10"/>
    <p:sldLayoutId id="2147484400" r:id="rId11"/>
    <p:sldLayoutId id="2147484401" r:id="rId12"/>
    <p:sldLayoutId id="2147484402" r:id="rId13"/>
    <p:sldLayoutId id="2147484403" r:id="rId14"/>
    <p:sldLayoutId id="2147484404" r:id="rId15"/>
    <p:sldLayoutId id="2147484405" r:id="rId16"/>
    <p:sldLayoutId id="2147484406" r:id="rId17"/>
    <p:sldLayoutId id="2147484407" r:id="rId18"/>
    <p:sldLayoutId id="2147484408" r:id="rId19"/>
    <p:sldLayoutId id="2147484409" r:id="rId20"/>
    <p:sldLayoutId id="2147484410" r:id="rId21"/>
    <p:sldLayoutId id="2147484411" r:id="rId22"/>
    <p:sldLayoutId id="2147484412" r:id="rId23"/>
    <p:sldLayoutId id="2147484413" r:id="rId24"/>
    <p:sldLayoutId id="2147484414" r:id="rId25"/>
    <p:sldLayoutId id="2147484415" r:id="rId26"/>
    <p:sldLayoutId id="2147484416" r:id="rId27"/>
    <p:sldLayoutId id="2147484417" r:id="rId28"/>
    <p:sldLayoutId id="2147484418" r:id="rId29"/>
    <p:sldLayoutId id="2147484419" r:id="rId30"/>
    <p:sldLayoutId id="2147484420" r:id="rId31"/>
    <p:sldLayoutId id="2147484421" r:id="rId32"/>
    <p:sldLayoutId id="2147484422" r:id="rId33"/>
    <p:sldLayoutId id="2147484423" r:id="rId34"/>
    <p:sldLayoutId id="2147484424" r:id="rId35"/>
    <p:sldLayoutId id="2147484425" r:id="rId36"/>
    <p:sldLayoutId id="2147484426" r:id="rId37"/>
    <p:sldLayoutId id="2147484427" r:id="rId38"/>
    <p:sldLayoutId id="2147484428" r:id="rId39"/>
    <p:sldLayoutId id="2147484429" r:id="rId40"/>
    <p:sldLayoutId id="2147484430" r:id="rId41"/>
    <p:sldLayoutId id="2147484431" r:id="rId42"/>
    <p:sldLayoutId id="2147484382" r:id="rId43"/>
    <p:sldLayoutId id="2147484432" r:id="rId44"/>
    <p:sldLayoutId id="2147484433" r:id="rId45"/>
    <p:sldLayoutId id="2147484434" r:id="rId46"/>
    <p:sldLayoutId id="2147484435" r:id="rId47"/>
    <p:sldLayoutId id="2147484436" r:id="rId48"/>
    <p:sldLayoutId id="2147484437" r:id="rId49"/>
    <p:sldLayoutId id="2147484438" r:id="rId50"/>
    <p:sldLayoutId id="2147484383" r:id="rId51"/>
    <p:sldLayoutId id="2147484384" r:id="rId52"/>
    <p:sldLayoutId id="2147484385" r:id="rId53"/>
    <p:sldLayoutId id="2147484386" r:id="rId54"/>
    <p:sldLayoutId id="2147484387" r:id="rId55"/>
    <p:sldLayoutId id="2147484388"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12/11/2023</a:t>
            </a:fld>
            <a:endParaRPr lang="en-US"/>
          </a:p>
        </p:txBody>
      </p:sp>
    </p:spTree>
    <p:extLst>
      <p:ext uri="{BB962C8B-B14F-4D97-AF65-F5344CB8AC3E}">
        <p14:creationId xmlns:p14="http://schemas.microsoft.com/office/powerpoint/2010/main" val="31880697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3" r:id="rId24"/>
    <p:sldLayoutId id="2147483784" r:id="rId25"/>
    <p:sldLayoutId id="2147483785" r:id="rId26"/>
    <p:sldLayoutId id="2147483788" r:id="rId27"/>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154514"/>
            <a:ext cx="11655840" cy="567136"/>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1560" y="1044841"/>
            <a:ext cx="11653521" cy="173624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6"/>
          <a:stretch>
            <a:fillRect/>
          </a:stretch>
        </p:blipFill>
        <p:spPr>
          <a:xfrm rot="5400000">
            <a:off x="9208748" y="2991033"/>
            <a:ext cx="6858623" cy="876557"/>
          </a:xfrm>
          <a:prstGeom prst="rect">
            <a:avLst/>
          </a:prstGeom>
        </p:spPr>
      </p:pic>
      <p:sp>
        <p:nvSpPr>
          <p:cNvPr id="3" name="Footer Placeholder 2">
            <a:extLst>
              <a:ext uri="{FF2B5EF4-FFF2-40B4-BE49-F238E27FC236}">
                <a16:creationId xmlns:a16="http://schemas.microsoft.com/office/drawing/2014/main" id="{772745AB-EC6E-43EC-990D-518C9FB77963}"/>
              </a:ext>
            </a:extLst>
          </p:cNvPr>
          <p:cNvSpPr>
            <a:spLocks noGrp="1"/>
          </p:cNvSpPr>
          <p:nvPr>
            <p:ph type="ftr" sz="quarter" idx="3"/>
          </p:nvPr>
        </p:nvSpPr>
        <p:spPr>
          <a:xfrm>
            <a:off x="4844715" y="6562921"/>
            <a:ext cx="2502570" cy="152986"/>
          </a:xfrm>
          <a:prstGeom prst="rect">
            <a:avLst/>
          </a:prstGeom>
        </p:spPr>
        <p:txBody>
          <a:bodyPr vert="horz" lIns="91440" tIns="45720" rIns="91440" bIns="45720" rtlCol="0" anchor="ctr"/>
          <a:lstStyle>
            <a:lvl1pPr algn="ctr">
              <a:defRPr sz="900" i="1">
                <a:solidFill>
                  <a:schemeClr val="tx1"/>
                </a:solidFill>
              </a:defRPr>
            </a:lvl1pPr>
          </a:lstStyle>
          <a:p>
            <a:r>
              <a:rPr lang="en-US"/>
              <a:t>© Microsoft Corporation                                                                                                                Power Platform </a:t>
            </a:r>
          </a:p>
        </p:txBody>
      </p:sp>
      <p:sp>
        <p:nvSpPr>
          <p:cNvPr id="5" name="Slide Number Placeholder 4">
            <a:extLst>
              <a:ext uri="{FF2B5EF4-FFF2-40B4-BE49-F238E27FC236}">
                <a16:creationId xmlns:a16="http://schemas.microsoft.com/office/drawing/2014/main" id="{70E30A39-0FB2-4538-9400-8FA28D463DD7}"/>
              </a:ext>
            </a:extLst>
          </p:cNvPr>
          <p:cNvSpPr>
            <a:spLocks noGrp="1"/>
          </p:cNvSpPr>
          <p:nvPr>
            <p:ph type="sldNum" sz="quarter" idx="4"/>
          </p:nvPr>
        </p:nvSpPr>
        <p:spPr>
          <a:xfrm>
            <a:off x="11255139" y="6562921"/>
            <a:ext cx="371375" cy="152986"/>
          </a:xfrm>
          <a:prstGeom prst="rect">
            <a:avLst/>
          </a:prstGeom>
        </p:spPr>
        <p:txBody>
          <a:bodyPr vert="horz" lIns="91440" tIns="45720" rIns="91440" bIns="45720" rtlCol="0" anchor="ctr"/>
          <a:lstStyle>
            <a:lvl1pPr algn="r">
              <a:defRPr sz="900" i="1">
                <a:solidFill>
                  <a:schemeClr val="tx1"/>
                </a:solidFill>
              </a:defRPr>
            </a:lvl1pPr>
          </a:lstStyle>
          <a:p>
            <a:fld id="{B30B60C3-AF07-41FD-8700-43CE8B67760B}" type="slidenum">
              <a:rPr lang="en-US" smtClean="0"/>
              <a:pPr/>
              <a:t>‹#›</a:t>
            </a:fld>
            <a:endParaRPr lang="en-US"/>
          </a:p>
        </p:txBody>
      </p:sp>
    </p:spTree>
    <p:extLst>
      <p:ext uri="{BB962C8B-B14F-4D97-AF65-F5344CB8AC3E}">
        <p14:creationId xmlns:p14="http://schemas.microsoft.com/office/powerpoint/2010/main" val="3164959172"/>
      </p:ext>
    </p:extLst>
  </p:cSld>
  <p:clrMap bg1="lt1" tx1="dk1" bg2="lt2" tx2="dk2" accent1="accent1" accent2="accent2" accent3="accent3" accent4="accent4" accent5="accent5" accent6="accent6" hlink="hlink" folHlink="folHlink"/>
  <p:sldLayoutIdLst>
    <p:sldLayoutId id="2147484498" r:id="rId1"/>
    <p:sldLayoutId id="2147484499" r:id="rId2"/>
    <p:sldLayoutId id="2147484500" r:id="rId3"/>
    <p:sldLayoutId id="2147484501" r:id="rId4"/>
    <p:sldLayoutId id="2147484502" r:id="rId5"/>
    <p:sldLayoutId id="2147484503" r:id="rId6"/>
    <p:sldLayoutId id="2147484504" r:id="rId7"/>
    <p:sldLayoutId id="2147484505" r:id="rId8"/>
    <p:sldLayoutId id="2147484506" r:id="rId9"/>
    <p:sldLayoutId id="2147484507" r:id="rId10"/>
    <p:sldLayoutId id="2147484508" r:id="rId11"/>
    <p:sldLayoutId id="2147484509" r:id="rId12"/>
    <p:sldLayoutId id="2147484510" r:id="rId13"/>
    <p:sldLayoutId id="2147484511" r:id="rId14"/>
    <p:sldLayoutId id="2147484512" r:id="rId15"/>
    <p:sldLayoutId id="2147484513" r:id="rId16"/>
    <p:sldLayoutId id="2147484514" r:id="rId17"/>
    <p:sldLayoutId id="2147484515" r:id="rId18"/>
    <p:sldLayoutId id="2147484516" r:id="rId19"/>
    <p:sldLayoutId id="2147484517" r:id="rId20"/>
    <p:sldLayoutId id="2147484518" r:id="rId21"/>
    <p:sldLayoutId id="2147484519" r:id="rId22"/>
    <p:sldLayoutId id="2147484520" r:id="rId23"/>
    <p:sldLayoutId id="2147484521" r:id="rId24"/>
    <p:sldLayoutId id="2147484522" r:id="rId25"/>
    <p:sldLayoutId id="2147484523" r:id="rId26"/>
    <p:sldLayoutId id="2147484524" r:id="rId27"/>
    <p:sldLayoutId id="2147484525" r:id="rId28"/>
    <p:sldLayoutId id="2147484526" r:id="rId29"/>
    <p:sldLayoutId id="2147484527" r:id="rId30"/>
    <p:sldLayoutId id="2147484528" r:id="rId31"/>
    <p:sldLayoutId id="2147484529" r:id="rId32"/>
    <p:sldLayoutId id="2147484530" r:id="rId33"/>
    <p:sldLayoutId id="2147484531" r:id="rId34"/>
  </p:sldLayoutIdLst>
  <p:transition>
    <p:fade/>
  </p:transition>
  <p:hf hdr="0" dt="0"/>
  <p:txStyles>
    <p:titleStyle>
      <a:lvl1pPr algn="l" defTabSz="914367" rtl="0" eaLnBrk="1" latinLnBrk="0" hangingPunct="1">
        <a:lnSpc>
          <a:spcPct val="90000"/>
        </a:lnSpc>
        <a:spcBef>
          <a:spcPct val="0"/>
        </a:spcBef>
        <a:buNone/>
        <a:defRPr lang="en-US" sz="3200" b="0" kern="1200" cap="none" spc="-100" baseline="0" dirty="0" smtClean="0">
          <a:ln w="3175">
            <a:noFill/>
          </a:ln>
          <a:solidFill>
            <a:schemeClr val="tx2"/>
          </a:solidFill>
          <a:effectLst/>
          <a:latin typeface="+mn-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2"/>
        </a:buClr>
        <a:buSzPct val="90000"/>
        <a:buFont typeface="Arial" panose="020B0604020202020204" pitchFamily="34" charset="0"/>
        <a:buChar char="•"/>
        <a:tabLst/>
        <a:defRPr sz="2000" kern="1200" spc="0" baseline="0">
          <a:solidFill>
            <a:srgbClr val="000000"/>
          </a:solidFill>
          <a:latin typeface="+mn-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rgbClr val="000000"/>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9" name="Graphic 48">
            <a:extLst>
              <a:ext uri="{FF2B5EF4-FFF2-40B4-BE49-F238E27FC236}">
                <a16:creationId xmlns:a16="http://schemas.microsoft.com/office/drawing/2014/main" id="{47048CE0-76CE-D44A-ADA5-ADEFB0040231}"/>
              </a:ext>
            </a:extLst>
          </p:cNvPr>
          <p:cNvPicPr>
            <a:picLocks noChangeAspect="1"/>
          </p:cNvPicPr>
          <p:nvPr userDrawn="1"/>
        </p:nvPicPr>
        <p:blipFill>
          <a:blip r:embed="rId50">
            <a:extLst>
              <a:ext uri="{96DAC541-7B7A-43D3-8B79-37D633B846F1}">
                <asvg:svgBlip xmlns:asvg="http://schemas.microsoft.com/office/drawing/2016/SVG/main" r:embed="rId51"/>
              </a:ext>
            </a:extLst>
          </a:blip>
          <a:stretch>
            <a:fillRect/>
          </a:stretch>
        </p:blipFill>
        <p:spPr>
          <a:xfrm rot="5400000">
            <a:off x="9494791" y="2855691"/>
            <a:ext cx="6858001" cy="1146617"/>
          </a:xfrm>
          <a:prstGeom prst="rect">
            <a:avLst/>
          </a:prstGeom>
        </p:spPr>
      </p:pic>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63447501"/>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2" r:id="rId30"/>
    <p:sldLayoutId id="2147483743" r:id="rId31"/>
    <p:sldLayoutId id="2147483744" r:id="rId32"/>
    <p:sldLayoutId id="2147483745" r:id="rId33"/>
    <p:sldLayoutId id="2147483746" r:id="rId34"/>
    <p:sldLayoutId id="2147483747" r:id="rId35"/>
    <p:sldLayoutId id="2147483748" r:id="rId36"/>
    <p:sldLayoutId id="2147483749" r:id="rId37"/>
    <p:sldLayoutId id="2147483750" r:id="rId38"/>
    <p:sldLayoutId id="2147483751" r:id="rId39"/>
    <p:sldLayoutId id="2147483752" r:id="rId40"/>
    <p:sldLayoutId id="2147483753" r:id="rId41"/>
    <p:sldLayoutId id="2147483754" r:id="rId42"/>
    <p:sldLayoutId id="2147483755" r:id="rId43"/>
    <p:sldLayoutId id="2147483756" r:id="rId44"/>
    <p:sldLayoutId id="2147483757" r:id="rId45"/>
    <p:sldLayoutId id="2147484455" r:id="rId46"/>
    <p:sldLayoutId id="2147484456" r:id="rId47"/>
    <p:sldLayoutId id="2147484457"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2019" y="365125"/>
            <a:ext cx="11548620" cy="643543"/>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282019" y="1249680"/>
            <a:ext cx="11548620" cy="49272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82019"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9440413-0B98-49EB-BF5C-28CE238C7A67}" type="datetimeFigureOut">
              <a:rPr lang="en-US" smtClean="0"/>
              <a:t>12/11/2023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9087439"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6B1AB-D126-4D87-ADCE-CBA505A35670}" type="slidenum">
              <a:rPr lang="en-US" smtClean="0"/>
              <a:t>‹#›</a:t>
            </a:fld>
            <a:endParaRPr lang="en-US"/>
          </a:p>
        </p:txBody>
      </p:sp>
    </p:spTree>
    <p:extLst>
      <p:ext uri="{BB962C8B-B14F-4D97-AF65-F5344CB8AC3E}">
        <p14:creationId xmlns:p14="http://schemas.microsoft.com/office/powerpoint/2010/main" val="1806252585"/>
      </p:ext>
    </p:extLst>
  </p:cSld>
  <p:clrMap bg1="lt1" tx1="dk1" bg2="lt2" tx2="dk2" accent1="accent1" accent2="accent2" accent3="accent3" accent4="accent4" accent5="accent5" accent6="accent6" hlink="hlink" folHlink="folHlink"/>
  <p:sldLayoutIdLst>
    <p:sldLayoutId id="2147484459" r:id="rId1"/>
    <p:sldLayoutId id="2147484460" r:id="rId2"/>
    <p:sldLayoutId id="2147484461" r:id="rId3"/>
    <p:sldLayoutId id="2147484462" r:id="rId4"/>
    <p:sldLayoutId id="2147484463" r:id="rId5"/>
    <p:sldLayoutId id="2147484464" r:id="rId6"/>
    <p:sldLayoutId id="2147484465" r:id="rId7"/>
    <p:sldLayoutId id="2147484466" r:id="rId8"/>
    <p:sldLayoutId id="2147484467" r:id="rId9"/>
    <p:sldLayoutId id="2147484468" r:id="rId10"/>
    <p:sldLayoutId id="2147484469" r:id="rId11"/>
    <p:sldLayoutId id="2147484470" r:id="rId12"/>
    <p:sldLayoutId id="2147484471" r:id="rId13"/>
    <p:sldLayoutId id="2147484472" r:id="rId14"/>
    <p:sldLayoutId id="2147484473" r:id="rId15"/>
    <p:sldLayoutId id="2147484474" r:id="rId16"/>
    <p:sldLayoutId id="2147484475" r:id="rId17"/>
    <p:sldLayoutId id="2147484476" r:id="rId18"/>
    <p:sldLayoutId id="2147484477" r:id="rId19"/>
    <p:sldLayoutId id="2147483782" r:id="rId20"/>
    <p:sldLayoutId id="2147484478" r:id="rId21"/>
    <p:sldLayoutId id="2147484479" r:id="rId22"/>
    <p:sldLayoutId id="2147484480" r:id="rId23"/>
    <p:sldLayoutId id="2147484481" r:id="rId24"/>
    <p:sldLayoutId id="2147484482" r:id="rId25"/>
    <p:sldLayoutId id="2147484483" r:id="rId26"/>
    <p:sldLayoutId id="2147483789" r:id="rId27"/>
    <p:sldLayoutId id="2147483790" r:id="rId28"/>
    <p:sldLayoutId id="2147483791" r:id="rId29"/>
    <p:sldLayoutId id="2147483792" r:id="rId3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B6B438D-C929-0AEC-D26B-02B9795BD849}"/>
              </a:ext>
            </a:extLst>
          </p:cNvPr>
          <p:cNvPicPr>
            <a:picLocks noChangeAspect="1"/>
          </p:cNvPicPr>
          <p:nvPr userDrawn="1"/>
        </p:nvPicPr>
        <p:blipFill>
          <a:blip r:embed="rId66"/>
          <a:stretch>
            <a:fillRect/>
          </a:stretch>
        </p:blipFill>
        <p:spPr>
          <a:xfrm rot="16200000">
            <a:off x="11294445" y="1247839"/>
            <a:ext cx="5543835" cy="3048157"/>
          </a:xfrm>
          <a:prstGeom prst="rect">
            <a:avLst/>
          </a:prstGeom>
        </p:spPr>
      </p:pic>
    </p:spTree>
    <p:extLst>
      <p:ext uri="{BB962C8B-B14F-4D97-AF65-F5344CB8AC3E}">
        <p14:creationId xmlns:p14="http://schemas.microsoft.com/office/powerpoint/2010/main" val="3645276720"/>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 id="2147483810" r:id="rId17"/>
    <p:sldLayoutId id="2147483811" r:id="rId18"/>
    <p:sldLayoutId id="2147483812" r:id="rId19"/>
    <p:sldLayoutId id="2147483813" r:id="rId20"/>
    <p:sldLayoutId id="2147483814" r:id="rId21"/>
    <p:sldLayoutId id="2147483815" r:id="rId22"/>
    <p:sldLayoutId id="2147483816" r:id="rId23"/>
    <p:sldLayoutId id="2147483817" r:id="rId24"/>
    <p:sldLayoutId id="2147483818" r:id="rId25"/>
    <p:sldLayoutId id="2147483819" r:id="rId26"/>
    <p:sldLayoutId id="2147483820" r:id="rId27"/>
    <p:sldLayoutId id="2147483821" r:id="rId28"/>
    <p:sldLayoutId id="2147483822" r:id="rId29"/>
    <p:sldLayoutId id="2147483823" r:id="rId30"/>
    <p:sldLayoutId id="2147483824" r:id="rId31"/>
    <p:sldLayoutId id="2147483825" r:id="rId32"/>
    <p:sldLayoutId id="2147483826" r:id="rId33"/>
    <p:sldLayoutId id="2147483827" r:id="rId34"/>
    <p:sldLayoutId id="2147483828" r:id="rId35"/>
    <p:sldLayoutId id="2147483829" r:id="rId36"/>
    <p:sldLayoutId id="2147483830" r:id="rId37"/>
    <p:sldLayoutId id="2147483831" r:id="rId38"/>
    <p:sldLayoutId id="2147483832" r:id="rId39"/>
    <p:sldLayoutId id="2147483833" r:id="rId40"/>
    <p:sldLayoutId id="2147483834" r:id="rId41"/>
    <p:sldLayoutId id="2147483835" r:id="rId42"/>
    <p:sldLayoutId id="2147483836" r:id="rId43"/>
    <p:sldLayoutId id="2147483837" r:id="rId44"/>
    <p:sldLayoutId id="2147483838" r:id="rId45"/>
    <p:sldLayoutId id="2147483839" r:id="rId46"/>
    <p:sldLayoutId id="2147483840" r:id="rId47"/>
    <p:sldLayoutId id="2147483841" r:id="rId48"/>
    <p:sldLayoutId id="2147483842" r:id="rId49"/>
    <p:sldLayoutId id="2147483843" r:id="rId50"/>
    <p:sldLayoutId id="2147483844" r:id="rId51"/>
    <p:sldLayoutId id="2147483845" r:id="rId52"/>
    <p:sldLayoutId id="2147483846" r:id="rId53"/>
    <p:sldLayoutId id="2147483847" r:id="rId54"/>
    <p:sldLayoutId id="2147483848" r:id="rId55"/>
    <p:sldLayoutId id="2147483849" r:id="rId56"/>
    <p:sldLayoutId id="2147483850" r:id="rId57"/>
    <p:sldLayoutId id="2147483851" r:id="rId58"/>
    <p:sldLayoutId id="2147483852" r:id="rId59"/>
    <p:sldLayoutId id="2147483853" r:id="rId60"/>
    <p:sldLayoutId id="2147483854" r:id="rId61"/>
    <p:sldLayoutId id="2147483855" r:id="rId62"/>
    <p:sldLayoutId id="2147483856" r:id="rId63"/>
    <p:sldLayoutId id="2147483857"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4201" y="457200"/>
            <a:ext cx="6854825"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6857603"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38714"/>
            <a:ext cx="4169664" cy="457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30"/>
          <a:srcRect l="52412" r="13395"/>
          <a:stretch/>
        </p:blipFill>
        <p:spPr>
          <a:xfrm>
            <a:off x="1" y="0"/>
            <a:ext cx="4168773" cy="6857999"/>
          </a:xfrm>
          <a:prstGeom prst="rect">
            <a:avLst/>
          </a:prstGeom>
        </p:spPr>
      </p:pic>
    </p:spTree>
    <p:extLst>
      <p:ext uri="{BB962C8B-B14F-4D97-AF65-F5344CB8AC3E}">
        <p14:creationId xmlns:p14="http://schemas.microsoft.com/office/powerpoint/2010/main" val="4111891719"/>
      </p:ext>
    </p:extLst>
  </p:cSld>
  <p:clrMap bg1="dk1" tx1="lt1" bg2="dk2" tx2="lt2" accent1="accent1" accent2="accent2" accent3="accent3" accent4="accent4" accent5="accent5" accent6="accent6" hlink="hlink" folHlink="folHlink"/>
  <p:sldLayoutIdLst>
    <p:sldLayoutId id="214748443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4440" r:id="rId10"/>
    <p:sldLayoutId id="2147484441" r:id="rId11"/>
    <p:sldLayoutId id="2147484442" r:id="rId12"/>
    <p:sldLayoutId id="2147484443" r:id="rId13"/>
    <p:sldLayoutId id="2147484444" r:id="rId14"/>
    <p:sldLayoutId id="2147484445" r:id="rId15"/>
    <p:sldLayoutId id="2147484446" r:id="rId16"/>
    <p:sldLayoutId id="2147484447" r:id="rId17"/>
    <p:sldLayoutId id="2147484448" r:id="rId18"/>
    <p:sldLayoutId id="2147484449" r:id="rId19"/>
    <p:sldLayoutId id="2147484450" r:id="rId20"/>
    <p:sldLayoutId id="2147484451" r:id="rId21"/>
    <p:sldLayoutId id="2147484452" r:id="rId22"/>
    <p:sldLayoutId id="2147484453" r:id="rId23"/>
    <p:sldLayoutId id="2147483882" r:id="rId24"/>
    <p:sldLayoutId id="2147483883" r:id="rId25"/>
    <p:sldLayoutId id="2147483884" r:id="rId26"/>
    <p:sldLayoutId id="2147484454"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2" pos="3840">
          <p15:clr>
            <a:srgbClr val="5ACBF0"/>
          </p15:clr>
        </p15:guide>
        <p15:guide id="34" orient="horz" pos="374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87042764"/>
      </p:ext>
    </p:extLst>
  </p:cSld>
  <p:clrMap bg1="lt1" tx1="dk1" bg2="lt2" tx2="dk2" accent1="accent1" accent2="accent2" accent3="accent3" accent4="accent4" accent5="accent5" accent6="accent6" hlink="hlink" folHlink="folHlink"/>
  <p:sldLayoutIdLst>
    <p:sldLayoutId id="2147483899" r:id="rId1"/>
    <p:sldLayoutId id="2147483900" r:id="rId2"/>
    <p:sldLayoutId id="2147483901" r:id="rId3"/>
    <p:sldLayoutId id="2147483902" r:id="rId4"/>
    <p:sldLayoutId id="2147483903" r:id="rId5"/>
    <p:sldLayoutId id="2147483904" r:id="rId6"/>
    <p:sldLayoutId id="2147483905" r:id="rId7"/>
    <p:sldLayoutId id="2147483906" r:id="rId8"/>
    <p:sldLayoutId id="2147483907" r:id="rId9"/>
    <p:sldLayoutId id="2147483908" r:id="rId10"/>
    <p:sldLayoutId id="2147483909" r:id="rId11"/>
    <p:sldLayoutId id="2147483910" r:id="rId12"/>
    <p:sldLayoutId id="2147483911" r:id="rId13"/>
    <p:sldLayoutId id="2147483912" r:id="rId14"/>
    <p:sldLayoutId id="2147483913" r:id="rId15"/>
    <p:sldLayoutId id="2147483914" r:id="rId16"/>
    <p:sldLayoutId id="2147483915" r:id="rId17"/>
    <p:sldLayoutId id="2147483916" r:id="rId18"/>
    <p:sldLayoutId id="2147483917" r:id="rId19"/>
    <p:sldLayoutId id="2147483918" r:id="rId20"/>
    <p:sldLayoutId id="2147483919" r:id="rId2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rgbClr val="117865"/>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00000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00000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6527"/>
            <a:ext cx="11018520" cy="43088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51C819AF-7B05-443F-803F-621CF5D19565}"/>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44B2C6E5-E83B-46E1-8382-C01172F6C895}"/>
                </a:ext>
              </a:extLst>
            </p:cNvPr>
            <p:cNvPicPr>
              <a:picLocks noChangeAspect="1"/>
            </p:cNvPicPr>
            <p:nvPr userDrawn="1"/>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D0B125A7-BDA5-4099-BE74-C5BAC0052856}"/>
                </a:ext>
              </a:extLst>
            </p:cNvPr>
            <p:cNvPicPr>
              <a:picLocks noChangeAspect="1"/>
            </p:cNvPicPr>
            <p:nvPr userDrawn="1"/>
          </p:nvPicPr>
          <p:blipFill>
            <a:blip r:embed="rId40" cstate="print">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pic>
        <p:nvPicPr>
          <p:cNvPr id="52" name="Picture 51" descr="Chart, treemap chart&#10;&#10;Description automatically generated">
            <a:extLst>
              <a:ext uri="{FF2B5EF4-FFF2-40B4-BE49-F238E27FC236}">
                <a16:creationId xmlns:a16="http://schemas.microsoft.com/office/drawing/2014/main" id="{AD67E848-9525-4408-B99F-C585A03661A2}"/>
              </a:ext>
            </a:extLst>
          </p:cNvPr>
          <p:cNvPicPr>
            <a:picLocks noChangeAspect="1"/>
          </p:cNvPicPr>
          <p:nvPr userDrawn="1"/>
        </p:nvPicPr>
        <p:blipFill rotWithShape="1">
          <a:blip r:embed="rId41">
            <a:extLst>
              <a:ext uri="{28A0092B-C50C-407E-A947-70E740481C1C}">
                <a14:useLocalDpi xmlns:a14="http://schemas.microsoft.com/office/drawing/2010/main" val="0"/>
              </a:ext>
            </a:extLst>
          </a:blip>
          <a:srcRect l="37354" t="8575" r="7581" b="69394"/>
          <a:stretch/>
        </p:blipFill>
        <p:spPr>
          <a:xfrm rot="5400000">
            <a:off x="13352323" y="5524756"/>
            <a:ext cx="2274855" cy="455069"/>
          </a:xfrm>
          <a:prstGeom prst="rect">
            <a:avLst/>
          </a:prstGeom>
        </p:spPr>
      </p:pic>
    </p:spTree>
    <p:extLst>
      <p:ext uri="{BB962C8B-B14F-4D97-AF65-F5344CB8AC3E}">
        <p14:creationId xmlns:p14="http://schemas.microsoft.com/office/powerpoint/2010/main" val="786834991"/>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 id="2147483948" r:id="rId28"/>
    <p:sldLayoutId id="2147483949" r:id="rId29"/>
    <p:sldLayoutId id="2147483950" r:id="rId30"/>
    <p:sldLayoutId id="2147483951" r:id="rId31"/>
    <p:sldLayoutId id="2147483952" r:id="rId32"/>
    <p:sldLayoutId id="2147483953" r:id="rId33"/>
    <p:sldLayoutId id="2147483954" r:id="rId34"/>
    <p:sldLayoutId id="2147483955" r:id="rId35"/>
    <p:sldLayoutId id="2147483956" r:id="rId36"/>
  </p:sldLayoutIdLst>
  <p:transition>
    <p:fade/>
  </p:transition>
  <p:hf sldNum="0" hdr="0" ftr="0" dt="0"/>
  <p:txStyles>
    <p:titleStyle>
      <a:lvl1pPr algn="l" defTabSz="932742" rtl="0" eaLnBrk="1" latinLnBrk="0" hangingPunct="1">
        <a:lnSpc>
          <a:spcPct val="100000"/>
        </a:lnSpc>
        <a:spcBef>
          <a:spcPct val="0"/>
        </a:spcBef>
        <a:buNone/>
        <a:defRPr lang="en-US" sz="28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807462733"/>
      </p:ext>
    </p:extLst>
  </p:cSld>
  <p:clrMap bg1="dk1" tx1="lt1" bg2="dk2" tx2="lt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4325" r:id="rId6"/>
    <p:sldLayoutId id="2147484326" r:id="rId7"/>
    <p:sldLayoutId id="2147484327" r:id="rId8"/>
    <p:sldLayoutId id="2147484328" r:id="rId9"/>
    <p:sldLayoutId id="2147484329" r:id="rId10"/>
    <p:sldLayoutId id="2147484330" r:id="rId11"/>
    <p:sldLayoutId id="2147484331" r:id="rId12"/>
    <p:sldLayoutId id="2147484332" r:id="rId13"/>
    <p:sldLayoutId id="2147484333" r:id="rId14"/>
    <p:sldLayoutId id="2147484334" r:id="rId15"/>
    <p:sldLayoutId id="2147484335" r:id="rId16"/>
    <p:sldLayoutId id="2147484336" r:id="rId17"/>
    <p:sldLayoutId id="2147484337" r:id="rId18"/>
    <p:sldLayoutId id="2147484338" r:id="rId19"/>
    <p:sldLayoutId id="2147484339" r:id="rId20"/>
    <p:sldLayoutId id="2147484340" r:id="rId21"/>
    <p:sldLayoutId id="2147484341" r:id="rId22"/>
    <p:sldLayoutId id="2147484342" r:id="rId23"/>
    <p:sldLayoutId id="2147484343" r:id="rId24"/>
    <p:sldLayoutId id="2147484344" r:id="rId25"/>
    <p:sldLayoutId id="2147484345" r:id="rId26"/>
    <p:sldLayoutId id="2147484346" r:id="rId27"/>
    <p:sldLayoutId id="2147484347" r:id="rId28"/>
    <p:sldLayoutId id="2147484348" r:id="rId29"/>
    <p:sldLayoutId id="2147484349" r:id="rId30"/>
    <p:sldLayoutId id="2147484350" r:id="rId31"/>
    <p:sldLayoutId id="2147484351" r:id="rId32"/>
    <p:sldLayoutId id="2147484352" r:id="rId33"/>
    <p:sldLayoutId id="2147484353" r:id="rId34"/>
    <p:sldLayoutId id="2147484354" r:id="rId35"/>
    <p:sldLayoutId id="2147484355" r:id="rId36"/>
    <p:sldLayoutId id="2147484356" r:id="rId37"/>
    <p:sldLayoutId id="2147484357" r:id="rId38"/>
    <p:sldLayoutId id="2147484358" r:id="rId39"/>
    <p:sldLayoutId id="2147484359" r:id="rId40"/>
    <p:sldLayoutId id="2147484360" r:id="rId41"/>
    <p:sldLayoutId id="2147484361" r:id="rId42"/>
    <p:sldLayoutId id="2147484362" r:id="rId43"/>
    <p:sldLayoutId id="2147484363" r:id="rId44"/>
    <p:sldLayoutId id="2147484364" r:id="rId45"/>
    <p:sldLayoutId id="2147484365" r:id="rId46"/>
    <p:sldLayoutId id="2147484366" r:id="rId47"/>
    <p:sldLayoutId id="2147484367" r:id="rId48"/>
    <p:sldLayoutId id="2147484033" r:id="rId49"/>
    <p:sldLayoutId id="2147484369" r:id="rId50"/>
    <p:sldLayoutId id="2147484370" r:id="rId51"/>
    <p:sldLayoutId id="2147484371" r:id="rId52"/>
    <p:sldLayoutId id="2147484372" r:id="rId53"/>
    <p:sldLayoutId id="2147484373" r:id="rId54"/>
    <p:sldLayoutId id="2147484374" r:id="rId55"/>
    <p:sldLayoutId id="2147484375" r:id="rId56"/>
    <p:sldLayoutId id="2147484014" r:id="rId57"/>
    <p:sldLayoutId id="2147484034" r:id="rId58"/>
    <p:sldLayoutId id="2147484035" r:id="rId5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4">
            <a:extLst>
              <a:ext uri="{96DAC541-7B7A-43D3-8B79-37D633B846F1}">
                <asvg:svgBlip xmlns:asvg="http://schemas.microsoft.com/office/drawing/2016/SVG/main" r:embed="rId55"/>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950E7CBB-AA80-A6A2-843A-90EC3833C222}"/>
              </a:ext>
            </a:extLst>
          </p:cNvPr>
          <p:cNvSpPr>
            <a:spLocks noGrp="1"/>
          </p:cNvSpPr>
          <p:nvPr>
            <p:ph type="ftr" sz="quarter" idx="3"/>
          </p:nvPr>
        </p:nvSpPr>
        <p:spPr>
          <a:xfrm>
            <a:off x="584199" y="6183059"/>
            <a:ext cx="11025617" cy="365125"/>
          </a:xfrm>
          <a:prstGeom prst="rect">
            <a:avLst/>
          </a:prstGeom>
        </p:spPr>
        <p:txBody>
          <a:bodyPr vert="horz" lIns="91440" tIns="45720" rIns="91440" bIns="45720" rtlCol="0" anchor="b"/>
          <a:lstStyle>
            <a:lvl1pPr algn="l">
              <a:defRPr sz="800">
                <a:solidFill>
                  <a:schemeClr val="accent6">
                    <a:lumMod val="75000"/>
                  </a:schemeClr>
                </a:solidFill>
              </a:defRPr>
            </a:lvl1pPr>
          </a:lstStyle>
          <a:p>
            <a:endParaRPr lang="en-US"/>
          </a:p>
        </p:txBody>
      </p:sp>
    </p:spTree>
    <p:extLst>
      <p:ext uri="{BB962C8B-B14F-4D97-AF65-F5344CB8AC3E}">
        <p14:creationId xmlns:p14="http://schemas.microsoft.com/office/powerpoint/2010/main" val="1429342822"/>
      </p:ext>
    </p:extLst>
  </p:cSld>
  <p:clrMap bg1="dk1" tx1="lt1" bg2="dk2" tx2="lt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sql/ssdt/sql-server-data-tools?view=sql-server-ver16" TargetMode="Externa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hyperlink" Target="https://github.com/microsoft/Dynamics-365-FastTrack-Implementation-Assets/tree/master/Analytics/DataverseLink/VirtualDatawarehouse" TargetMode="External"/><Relationship Id="rId5" Type="http://schemas.openxmlformats.org/officeDocument/2006/relationships/hyperlink" Target="https://learn.microsoft.com/en-us/power-apps/maker/data-platform/azure-synapse-link-delta-lake" TargetMode="External"/><Relationship Id="rId4" Type="http://schemas.openxmlformats.org/officeDocument/2006/relationships/hyperlink" Target="https://learn.microsoft.com/en-us/power-apps/maker/data-platform/azure-synapse-link-select-fno-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2.xml"/><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38.png"/><Relationship Id="rId7" Type="http://schemas.openxmlformats.org/officeDocument/2006/relationships/image" Target="../media/image150.png"/><Relationship Id="rId2" Type="http://schemas.openxmlformats.org/officeDocument/2006/relationships/notesSlide" Target="../notesSlides/notesSlide14.xml"/><Relationship Id="rId1" Type="http://schemas.openxmlformats.org/officeDocument/2006/relationships/slideLayout" Target="../slideLayouts/slideLayout67.xml"/><Relationship Id="rId6" Type="http://schemas.openxmlformats.org/officeDocument/2006/relationships/image" Target="../media/image141.png"/><Relationship Id="rId5" Type="http://schemas.openxmlformats.org/officeDocument/2006/relationships/image" Target="../media/image137.jpeg"/><Relationship Id="rId4" Type="http://schemas.openxmlformats.org/officeDocument/2006/relationships/image" Target="../media/image149.jpeg"/><Relationship Id="rId9" Type="http://schemas.openxmlformats.org/officeDocument/2006/relationships/image" Target="../media/image152.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xml"/><Relationship Id="rId1" Type="http://schemas.openxmlformats.org/officeDocument/2006/relationships/slideLayout" Target="../slideLayouts/slideLayout67.xml"/><Relationship Id="rId4" Type="http://schemas.openxmlformats.org/officeDocument/2006/relationships/image" Target="../media/image155.png"/></Relationships>
</file>

<file path=ppt/slides/_rels/slide26.xml.rels><?xml version="1.0" encoding="UTF-8" standalone="yes"?>
<Relationships xmlns="http://schemas.openxmlformats.org/package/2006/relationships"><Relationship Id="rId3" Type="http://schemas.openxmlformats.org/officeDocument/2006/relationships/hyperlink" Target="https://learn.microsoft.com/en-us/power-apps/maker/data-platform/azure-synapse-incremental-updates" TargetMode="External"/><Relationship Id="rId2" Type="http://schemas.openxmlformats.org/officeDocument/2006/relationships/hyperlink" Target="https://learn.microsoft.com/en-us/power-apps/maker/data-platform/azure-synapse-link-select-fno-data" TargetMode="External"/><Relationship Id="rId1" Type="http://schemas.openxmlformats.org/officeDocument/2006/relationships/slideLayout" Target="../slideLayouts/slideLayout17.xml"/><Relationship Id="rId4" Type="http://schemas.openxmlformats.org/officeDocument/2006/relationships/hyperlink" Target="https://github.com/microsoft/Dynamics-365-FastTrack-Implementation-Assets/tree/master/Analytics/DataverseLink/DataIntegration" TargetMode="External"/></Relationships>
</file>

<file path=ppt/slides/_rels/slide27.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9.xml"/><Relationship Id="rId1" Type="http://schemas.openxmlformats.org/officeDocument/2006/relationships/slideLayout" Target="../slideLayouts/slideLayout44.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hyperlink" Target="https://learn.microsoft.com/en-us/dynamics365/fin-ops-core/dev-itpro/data-entities/azure-data-lake-change-feeds"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2" Type="http://schemas.openxmlformats.org/officeDocument/2006/relationships/hyperlink" Target="https://aka.ms/TransitiontoSynapseLinkVideos" TargetMode="External"/><Relationship Id="rId1" Type="http://schemas.openxmlformats.org/officeDocument/2006/relationships/slideLayout" Target="../slideLayouts/slideLayout6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4.xml"/></Relationships>
</file>

<file path=ppt/slides/_rels/slide3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3.xml"/><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2" Type="http://schemas.openxmlformats.org/officeDocument/2006/relationships/hyperlink" Target="https://aka.ms/TransitiontoSynapseLinkVideos" TargetMode="External"/><Relationship Id="rId1" Type="http://schemas.openxmlformats.org/officeDocument/2006/relationships/slideLayout" Target="../slideLayouts/slideLayout19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14.xml"/><Relationship Id="rId4" Type="http://schemas.openxmlformats.org/officeDocument/2006/relationships/image" Target="../media/image15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44.xml"/><Relationship Id="rId5" Type="http://schemas.openxmlformats.org/officeDocument/2006/relationships/hyperlink" Target="https://learn.microsoft.com/en-us/power-apps/maker/data-platform/azure-synapse-incremental-updates" TargetMode="External"/><Relationship Id="rId4" Type="http://schemas.openxmlformats.org/officeDocument/2006/relationships/image" Target="../media/image16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4.xml"/></Relationships>
</file>

<file path=ppt/slides/_rels/slide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9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jpeg"/><Relationship Id="rId1" Type="http://schemas.openxmlformats.org/officeDocument/2006/relationships/slideLayout" Target="../slideLayouts/slideLayout95.xml"/><Relationship Id="rId5" Type="http://schemas.openxmlformats.org/officeDocument/2006/relationships/image" Target="../media/image141.png"/><Relationship Id="rId4" Type="http://schemas.openxmlformats.org/officeDocument/2006/relationships/image" Target="../media/image139.png"/></Relationships>
</file>

<file path=ppt/slides/_rels/slide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39.png"/><Relationship Id="rId1" Type="http://schemas.openxmlformats.org/officeDocument/2006/relationships/slideLayout" Target="../slideLayouts/slideLayout95.xml"/></Relationships>
</file>

<file path=ppt/slides/_rels/slide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xml"/><Relationship Id="rId1" Type="http://schemas.openxmlformats.org/officeDocument/2006/relationships/slideLayout" Target="../slideLayouts/slideLayout67.xml"/><Relationship Id="rId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4231A-97E7-064B-0352-0197D5F4D725}"/>
              </a:ext>
            </a:extLst>
          </p:cNvPr>
          <p:cNvSpPr>
            <a:spLocks noGrp="1"/>
          </p:cNvSpPr>
          <p:nvPr>
            <p:ph type="title"/>
          </p:nvPr>
        </p:nvSpPr>
        <p:spPr>
          <a:xfrm>
            <a:off x="584200" y="1195030"/>
            <a:ext cx="10494926" cy="1538883"/>
          </a:xfrm>
        </p:spPr>
        <p:txBody>
          <a:bodyPr/>
          <a:lstStyle/>
          <a:p>
            <a:r>
              <a:rPr lang="en-US" dirty="0"/>
              <a:t>Dynamics data in Synapse Link for Dataverse </a:t>
            </a:r>
            <a:br>
              <a:rPr lang="en-US" dirty="0"/>
            </a:br>
            <a:r>
              <a:rPr lang="en-US" dirty="0"/>
              <a:t>- </a:t>
            </a:r>
            <a:r>
              <a:rPr lang="en-US" sz="2800" dirty="0"/>
              <a:t>Transitioning from Export to Data Lake to Synapse Link (</a:t>
            </a:r>
            <a:r>
              <a:rPr lang="en-US" sz="2800" dirty="0" err="1"/>
              <a:t>Deepdive</a:t>
            </a:r>
            <a:r>
              <a:rPr lang="en-US" sz="2800" dirty="0"/>
              <a:t>)</a:t>
            </a:r>
            <a:endParaRPr lang="en-US" dirty="0"/>
          </a:p>
        </p:txBody>
      </p:sp>
      <p:sp>
        <p:nvSpPr>
          <p:cNvPr id="3" name="Text Placeholder 2">
            <a:extLst>
              <a:ext uri="{FF2B5EF4-FFF2-40B4-BE49-F238E27FC236}">
                <a16:creationId xmlns:a16="http://schemas.microsoft.com/office/drawing/2014/main" id="{0F938673-7437-E679-AD8D-B3E69FDD8DF1}"/>
              </a:ext>
            </a:extLst>
          </p:cNvPr>
          <p:cNvSpPr>
            <a:spLocks noGrp="1"/>
          </p:cNvSpPr>
          <p:nvPr>
            <p:ph type="body" sz="quarter" idx="12"/>
          </p:nvPr>
        </p:nvSpPr>
        <p:spPr>
          <a:xfrm>
            <a:off x="584200" y="3160257"/>
            <a:ext cx="9144000" cy="492443"/>
          </a:xfrm>
        </p:spPr>
        <p:txBody>
          <a:bodyPr/>
          <a:lstStyle/>
          <a:p>
            <a:r>
              <a:rPr lang="en-US" sz="1600"/>
              <a:t>Jila Yadav, Principal Solution Architect, Microsoft Dynamics </a:t>
            </a:r>
          </a:p>
          <a:p>
            <a:endParaRPr lang="en-US" sz="1600"/>
          </a:p>
        </p:txBody>
      </p:sp>
      <p:pic>
        <p:nvPicPr>
          <p:cNvPr id="4" name="Picture 3">
            <a:extLst>
              <a:ext uri="{FF2B5EF4-FFF2-40B4-BE49-F238E27FC236}">
                <a16:creationId xmlns:a16="http://schemas.microsoft.com/office/drawing/2014/main" id="{08C12A74-F0D1-5A18-2C0D-16FCCFC66679}"/>
              </a:ext>
            </a:extLst>
          </p:cNvPr>
          <p:cNvPicPr>
            <a:picLocks noChangeAspect="1"/>
          </p:cNvPicPr>
          <p:nvPr/>
        </p:nvPicPr>
        <p:blipFill>
          <a:blip r:embed="rId2"/>
          <a:stretch>
            <a:fillRect/>
          </a:stretch>
        </p:blipFill>
        <p:spPr>
          <a:xfrm>
            <a:off x="491855" y="3523053"/>
            <a:ext cx="504062" cy="283535"/>
          </a:xfrm>
          <a:prstGeom prst="rect">
            <a:avLst/>
          </a:prstGeom>
        </p:spPr>
      </p:pic>
      <p:pic>
        <p:nvPicPr>
          <p:cNvPr id="5" name="Picture 4">
            <a:extLst>
              <a:ext uri="{FF2B5EF4-FFF2-40B4-BE49-F238E27FC236}">
                <a16:creationId xmlns:a16="http://schemas.microsoft.com/office/drawing/2014/main" id="{C24D7473-4210-8EEB-FD9C-6C22226D7BEE}"/>
              </a:ext>
            </a:extLst>
          </p:cNvPr>
          <p:cNvPicPr>
            <a:picLocks noChangeAspect="1"/>
          </p:cNvPicPr>
          <p:nvPr/>
        </p:nvPicPr>
        <p:blipFill>
          <a:blip r:embed="rId2"/>
          <a:stretch>
            <a:fillRect/>
          </a:stretch>
        </p:blipFill>
        <p:spPr>
          <a:xfrm>
            <a:off x="491855" y="4966492"/>
            <a:ext cx="504062" cy="283535"/>
          </a:xfrm>
          <a:prstGeom prst="rect">
            <a:avLst/>
          </a:prstGeom>
        </p:spPr>
      </p:pic>
      <p:sp>
        <p:nvSpPr>
          <p:cNvPr id="7" name="TextBox 6">
            <a:extLst>
              <a:ext uri="{FF2B5EF4-FFF2-40B4-BE49-F238E27FC236}">
                <a16:creationId xmlns:a16="http://schemas.microsoft.com/office/drawing/2014/main" id="{DFC983E0-BDB0-8B0E-F1B1-0DF3CA4AE451}"/>
              </a:ext>
            </a:extLst>
          </p:cNvPr>
          <p:cNvSpPr txBox="1"/>
          <p:nvPr/>
        </p:nvSpPr>
        <p:spPr>
          <a:xfrm>
            <a:off x="823974" y="3480154"/>
            <a:ext cx="1842976" cy="338554"/>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a:ea typeface="Times New Roman" panose="02020603050405020304" pitchFamily="18" charset="0"/>
                <a:cs typeface="Segoe UI"/>
              </a:rPr>
              <a:t> </a:t>
            </a:r>
            <a:r>
              <a:rPr kumimoji="0" lang="en-US" sz="1600" b="0" i="0" u="none" strike="noStrike" kern="0" cap="none" spc="0" normalizeH="0" baseline="0" noProof="0">
                <a:ln>
                  <a:noFill/>
                </a:ln>
                <a:solidFill>
                  <a:srgbClr val="50E6FF"/>
                </a:solidFill>
                <a:effectLst/>
                <a:uLnTx/>
                <a:uFillTx/>
                <a:latin typeface="Segoe UI"/>
                <a:ea typeface="Times New Roman" panose="02020603050405020304" pitchFamily="18" charset="0"/>
                <a:cs typeface="Segoe UI"/>
              </a:rPr>
              <a:t>in/</a:t>
            </a:r>
            <a:r>
              <a:rPr kumimoji="0" lang="en-US" sz="1600" b="0" i="0" u="none" strike="noStrike" kern="0" cap="none" spc="0" normalizeH="0" baseline="0" noProof="0" err="1">
                <a:ln>
                  <a:noFill/>
                </a:ln>
                <a:solidFill>
                  <a:srgbClr val="50E6FF"/>
                </a:solidFill>
                <a:effectLst/>
                <a:uLnTx/>
                <a:uFillTx/>
                <a:latin typeface="Segoe UI"/>
                <a:ea typeface="Times New Roman" panose="02020603050405020304" pitchFamily="18" charset="0"/>
                <a:cs typeface="Segoe UI"/>
              </a:rPr>
              <a:t>JJYadav</a:t>
            </a:r>
            <a:r>
              <a:rPr kumimoji="0" lang="en-US" sz="1600" b="0" i="0" u="none" strike="noStrike" kern="0" cap="none" spc="0" normalizeH="0" baseline="0" noProof="0">
                <a:ln>
                  <a:noFill/>
                </a:ln>
                <a:solidFill>
                  <a:srgbClr val="50E6FF"/>
                </a:solidFill>
                <a:effectLst/>
                <a:uLnTx/>
                <a:uFillTx/>
                <a:latin typeface="Segoe UI"/>
                <a:ea typeface="Times New Roman" panose="02020603050405020304" pitchFamily="18" charset="0"/>
                <a:cs typeface="Segoe UI"/>
              </a:rPr>
              <a:t> </a:t>
            </a:r>
            <a:endParaRPr kumimoji="0" lang="en-US" sz="16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8" name="TextBox 7">
            <a:extLst>
              <a:ext uri="{FF2B5EF4-FFF2-40B4-BE49-F238E27FC236}">
                <a16:creationId xmlns:a16="http://schemas.microsoft.com/office/drawing/2014/main" id="{84950195-5F78-C1D2-A8EC-69CB2C46297A}"/>
              </a:ext>
            </a:extLst>
          </p:cNvPr>
          <p:cNvSpPr txBox="1"/>
          <p:nvPr/>
        </p:nvSpPr>
        <p:spPr>
          <a:xfrm>
            <a:off x="458725" y="4655578"/>
            <a:ext cx="8219332" cy="584775"/>
          </a:xfrm>
          <a:prstGeom prst="rect">
            <a:avLst/>
          </a:prstGeom>
          <a:noFill/>
        </p:spPr>
        <p:txBody>
          <a:bodyPr wrap="square">
            <a:spAutoFit/>
          </a:bodyPr>
          <a:lstStyle/>
          <a:p>
            <a:r>
              <a:rPr lang="en-US" sz="1600" dirty="0" err="1"/>
              <a:t>Milinda</a:t>
            </a:r>
            <a:r>
              <a:rPr lang="en-US" sz="1600" dirty="0"/>
              <a:t> </a:t>
            </a:r>
            <a:r>
              <a:rPr lang="en-US" sz="1600" dirty="0" err="1"/>
              <a:t>Vitharana</a:t>
            </a:r>
            <a:r>
              <a:rPr lang="en-US" sz="1600" dirty="0"/>
              <a:t>, Principal Product Manager, Microsoft Dataverse</a:t>
            </a:r>
          </a:p>
          <a:p>
            <a:r>
              <a:rPr lang="en-US" sz="1600" kern="0" dirty="0">
                <a:effectLst/>
                <a:latin typeface="Segoe UI" panose="020B0502040204020203" pitchFamily="34" charset="0"/>
                <a:ea typeface="Times New Roman" panose="02020603050405020304" pitchFamily="18" charset="0"/>
              </a:rPr>
              <a:t>      </a:t>
            </a:r>
            <a:r>
              <a:rPr lang="en-US" sz="1600" kern="0" dirty="0">
                <a:solidFill>
                  <a:schemeClr val="accent3"/>
                </a:solidFill>
                <a:effectLst/>
                <a:latin typeface="Segoe UI" panose="020B0502040204020203" pitchFamily="34" charset="0"/>
                <a:ea typeface="Times New Roman" panose="02020603050405020304" pitchFamily="18" charset="0"/>
              </a:rPr>
              <a:t>in/</a:t>
            </a:r>
            <a:r>
              <a:rPr lang="en-US" sz="1600" kern="0" dirty="0" err="1">
                <a:solidFill>
                  <a:schemeClr val="accent3"/>
                </a:solidFill>
                <a:effectLst/>
                <a:latin typeface="Segoe UI" panose="020B0502040204020203" pitchFamily="34" charset="0"/>
                <a:ea typeface="Times New Roman" panose="02020603050405020304" pitchFamily="18" charset="0"/>
              </a:rPr>
              <a:t>milindav</a:t>
            </a:r>
            <a:r>
              <a:rPr lang="en-US" sz="1600" kern="0" dirty="0">
                <a:solidFill>
                  <a:schemeClr val="accent3"/>
                </a:solidFill>
                <a:effectLst/>
                <a:latin typeface="Segoe UI" panose="020B0502040204020203" pitchFamily="34" charset="0"/>
                <a:ea typeface="Times New Roman" panose="02020603050405020304" pitchFamily="18" charset="0"/>
              </a:rPr>
              <a:t> </a:t>
            </a:r>
            <a:endParaRPr lang="en-US" sz="1600" dirty="0">
              <a:solidFill>
                <a:schemeClr val="accent3"/>
              </a:solidFill>
            </a:endParaRPr>
          </a:p>
        </p:txBody>
      </p:sp>
      <p:sp>
        <p:nvSpPr>
          <p:cNvPr id="9" name="Text Placeholder 2">
            <a:extLst>
              <a:ext uri="{FF2B5EF4-FFF2-40B4-BE49-F238E27FC236}">
                <a16:creationId xmlns:a16="http://schemas.microsoft.com/office/drawing/2014/main" id="{2A804716-E8E2-BAA3-C052-D9E52FFCA880}"/>
              </a:ext>
            </a:extLst>
          </p:cNvPr>
          <p:cNvSpPr txBox="1">
            <a:spLocks/>
          </p:cNvSpPr>
          <p:nvPr/>
        </p:nvSpPr>
        <p:spPr>
          <a:xfrm>
            <a:off x="584200" y="3938523"/>
            <a:ext cx="9144000" cy="492443"/>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t>Steven Koppens, Senior Solution Architect, Microsoft Dynamics </a:t>
            </a:r>
          </a:p>
          <a:p>
            <a:endParaRPr lang="en-US" sz="1600"/>
          </a:p>
        </p:txBody>
      </p:sp>
      <p:pic>
        <p:nvPicPr>
          <p:cNvPr id="10" name="Picture 9">
            <a:extLst>
              <a:ext uri="{FF2B5EF4-FFF2-40B4-BE49-F238E27FC236}">
                <a16:creationId xmlns:a16="http://schemas.microsoft.com/office/drawing/2014/main" id="{8AAC7A3E-009C-786B-F786-39EC9DD147C1}"/>
              </a:ext>
            </a:extLst>
          </p:cNvPr>
          <p:cNvPicPr>
            <a:picLocks noChangeAspect="1"/>
          </p:cNvPicPr>
          <p:nvPr/>
        </p:nvPicPr>
        <p:blipFill>
          <a:blip r:embed="rId2"/>
          <a:stretch>
            <a:fillRect/>
          </a:stretch>
        </p:blipFill>
        <p:spPr>
          <a:xfrm>
            <a:off x="491855" y="4238791"/>
            <a:ext cx="504062" cy="283535"/>
          </a:xfrm>
          <a:prstGeom prst="rect">
            <a:avLst/>
          </a:prstGeom>
        </p:spPr>
      </p:pic>
      <p:sp>
        <p:nvSpPr>
          <p:cNvPr id="11" name="TextBox 10">
            <a:extLst>
              <a:ext uri="{FF2B5EF4-FFF2-40B4-BE49-F238E27FC236}">
                <a16:creationId xmlns:a16="http://schemas.microsoft.com/office/drawing/2014/main" id="{9845372D-3EB5-CCC5-AC97-E4934EF77E98}"/>
              </a:ext>
            </a:extLst>
          </p:cNvPr>
          <p:cNvSpPr txBox="1"/>
          <p:nvPr/>
        </p:nvSpPr>
        <p:spPr>
          <a:xfrm>
            <a:off x="823973" y="4162555"/>
            <a:ext cx="3461699" cy="338554"/>
          </a:xfrm>
          <a:prstGeom prst="rect">
            <a:avLst/>
          </a:prstGeom>
          <a:noFill/>
        </p:spPr>
        <p:txBody>
          <a:bodyPr wrap="square" lIns="91440" tIns="45720" rIns="91440" bIns="45720" anchor="t">
            <a:spAutoFit/>
          </a:bodyPr>
          <a:lstStyle/>
          <a:p>
            <a:pPr marL="0" marR="0" lvl="0" indent="0" algn="l" defTabSz="932742" rtl="0" eaLnBrk="1" fontAlgn="auto" latinLnBrk="0" hangingPunct="1">
              <a:lnSpc>
                <a:spcPct val="100000"/>
              </a:lnSpc>
              <a:spcBef>
                <a:spcPts val="0"/>
              </a:spcBef>
              <a:spcAft>
                <a:spcPts val="0"/>
              </a:spcAft>
              <a:buClrTx/>
              <a:buSzPct val="90000"/>
              <a:buFontTx/>
              <a:buNone/>
              <a:tabLst/>
              <a:defRPr/>
            </a:pPr>
            <a:r>
              <a:rPr kumimoji="0" lang="en-US" sz="1600" b="0" i="0" u="none" strike="noStrike" kern="0" cap="none" spc="0" normalizeH="0" baseline="0" noProof="0">
                <a:ln>
                  <a:noFill/>
                </a:ln>
                <a:solidFill>
                  <a:srgbClr val="FFFFFF"/>
                </a:solidFill>
                <a:effectLst/>
                <a:uLnTx/>
                <a:uFillTx/>
                <a:latin typeface="Segoe UI"/>
                <a:ea typeface="Times New Roman" panose="02020603050405020304" pitchFamily="18" charset="0"/>
                <a:cs typeface="Segoe UI"/>
              </a:rPr>
              <a:t> </a:t>
            </a:r>
            <a:r>
              <a:rPr kumimoji="0" lang="en-US" sz="1600" b="0" i="0" u="none" strike="noStrike" kern="0" cap="none" spc="0" normalizeH="0" baseline="0" noProof="0">
                <a:ln>
                  <a:noFill/>
                </a:ln>
                <a:solidFill>
                  <a:srgbClr val="50E6FF"/>
                </a:solidFill>
                <a:effectLst/>
                <a:uLnTx/>
                <a:uFillTx/>
                <a:latin typeface="Segoe UI"/>
                <a:ea typeface="Times New Roman" panose="02020603050405020304" pitchFamily="18" charset="0"/>
                <a:cs typeface="Segoe UI"/>
              </a:rPr>
              <a:t>in/steven-koppens-4026bb3</a:t>
            </a:r>
            <a:endParaRPr kumimoji="0" lang="en-US" sz="16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p:txBody>
      </p:sp>
      <p:sp>
        <p:nvSpPr>
          <p:cNvPr id="6" name="Text Placeholder 2">
            <a:extLst>
              <a:ext uri="{FF2B5EF4-FFF2-40B4-BE49-F238E27FC236}">
                <a16:creationId xmlns:a16="http://schemas.microsoft.com/office/drawing/2014/main" id="{1135DE58-E957-EDB4-AC56-F2FDF235A7A5}"/>
              </a:ext>
            </a:extLst>
          </p:cNvPr>
          <p:cNvSpPr txBox="1">
            <a:spLocks/>
          </p:cNvSpPr>
          <p:nvPr/>
        </p:nvSpPr>
        <p:spPr>
          <a:xfrm>
            <a:off x="584198" y="5347900"/>
            <a:ext cx="9144000" cy="49244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cs typeface="Segoe UI"/>
              </a:rPr>
              <a:t>Aman Nain, Senior Solution Architect, Microsoft Dynamics </a:t>
            </a:r>
            <a:endParaRPr lang="en-US" sz="1600" dirty="0"/>
          </a:p>
          <a:p>
            <a:r>
              <a:rPr lang="en-US" sz="1600" kern="0" dirty="0">
                <a:effectLst/>
                <a:latin typeface="Segoe UI" panose="020B0502040204020203" pitchFamily="34" charset="0"/>
                <a:ea typeface="Times New Roman" panose="02020603050405020304" pitchFamily="18" charset="0"/>
              </a:rPr>
              <a:t>      </a:t>
            </a:r>
            <a:r>
              <a:rPr lang="en-US" sz="1600" kern="0" dirty="0">
                <a:solidFill>
                  <a:schemeClr val="accent3"/>
                </a:solidFill>
                <a:effectLst/>
                <a:latin typeface="Segoe UI" panose="020B0502040204020203" pitchFamily="34" charset="0"/>
                <a:ea typeface="Times New Roman" panose="02020603050405020304" pitchFamily="18" charset="0"/>
              </a:rPr>
              <a:t>in/</a:t>
            </a:r>
            <a:r>
              <a:rPr lang="en-US" sz="1600" kern="0" dirty="0" err="1">
                <a:solidFill>
                  <a:schemeClr val="accent3"/>
                </a:solidFill>
                <a:effectLst/>
                <a:latin typeface="Segoe UI" panose="020B0502040204020203" pitchFamily="34" charset="0"/>
                <a:ea typeface="Times New Roman" panose="02020603050405020304" pitchFamily="18" charset="0"/>
              </a:rPr>
              <a:t>amannain</a:t>
            </a:r>
            <a:r>
              <a:rPr lang="en-US" sz="1600" kern="0" dirty="0">
                <a:solidFill>
                  <a:schemeClr val="accent3"/>
                </a:solidFill>
                <a:effectLst/>
                <a:latin typeface="Segoe UI" panose="020B0502040204020203" pitchFamily="34" charset="0"/>
                <a:ea typeface="Times New Roman" panose="02020603050405020304" pitchFamily="18" charset="0"/>
              </a:rPr>
              <a:t> </a:t>
            </a:r>
            <a:endParaRPr lang="en-US" sz="1600" dirty="0"/>
          </a:p>
        </p:txBody>
      </p:sp>
      <p:sp>
        <p:nvSpPr>
          <p:cNvPr id="12" name="Text Placeholder 2">
            <a:extLst>
              <a:ext uri="{FF2B5EF4-FFF2-40B4-BE49-F238E27FC236}">
                <a16:creationId xmlns:a16="http://schemas.microsoft.com/office/drawing/2014/main" id="{04122A86-5EEC-51DD-41C2-9F4BB7733AAC}"/>
              </a:ext>
            </a:extLst>
          </p:cNvPr>
          <p:cNvSpPr txBox="1">
            <a:spLocks/>
          </p:cNvSpPr>
          <p:nvPr/>
        </p:nvSpPr>
        <p:spPr>
          <a:xfrm>
            <a:off x="584198" y="6021327"/>
            <a:ext cx="9144000" cy="492443"/>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a:cs typeface="Segoe UI"/>
              </a:rPr>
              <a:t>Rich Black, Senior Solution Architect, Microsoft Dynamics </a:t>
            </a:r>
            <a:endParaRPr lang="en-US" sz="1600"/>
          </a:p>
          <a:p>
            <a:r>
              <a:rPr lang="en-US" sz="1600" kern="0">
                <a:effectLst/>
                <a:latin typeface="Segoe UI" panose="020B0502040204020203" pitchFamily="34" charset="0"/>
                <a:ea typeface="Times New Roman" panose="02020603050405020304" pitchFamily="18" charset="0"/>
              </a:rPr>
              <a:t>       </a:t>
            </a:r>
            <a:r>
              <a:rPr lang="en-US" sz="1600" kern="0">
                <a:solidFill>
                  <a:schemeClr val="accent3"/>
                </a:solidFill>
                <a:effectLst/>
                <a:latin typeface="Segoe UI" panose="020B0502040204020203" pitchFamily="34" charset="0"/>
                <a:ea typeface="Times New Roman" panose="02020603050405020304" pitchFamily="18" charset="0"/>
              </a:rPr>
              <a:t>in/blackrich </a:t>
            </a:r>
            <a:endParaRPr lang="en-US" sz="1600"/>
          </a:p>
        </p:txBody>
      </p:sp>
      <p:pic>
        <p:nvPicPr>
          <p:cNvPr id="13" name="Picture 12">
            <a:extLst>
              <a:ext uri="{FF2B5EF4-FFF2-40B4-BE49-F238E27FC236}">
                <a16:creationId xmlns:a16="http://schemas.microsoft.com/office/drawing/2014/main" id="{BF23355E-9855-A1C8-347A-2B02C2F73384}"/>
              </a:ext>
            </a:extLst>
          </p:cNvPr>
          <p:cNvPicPr>
            <a:picLocks noChangeAspect="1"/>
          </p:cNvPicPr>
          <p:nvPr/>
        </p:nvPicPr>
        <p:blipFill>
          <a:blip r:embed="rId2"/>
          <a:stretch>
            <a:fillRect/>
          </a:stretch>
        </p:blipFill>
        <p:spPr>
          <a:xfrm>
            <a:off x="491855" y="6267548"/>
            <a:ext cx="504062" cy="283535"/>
          </a:xfrm>
          <a:prstGeom prst="rect">
            <a:avLst/>
          </a:prstGeom>
        </p:spPr>
      </p:pic>
      <p:pic>
        <p:nvPicPr>
          <p:cNvPr id="14" name="Picture 13">
            <a:extLst>
              <a:ext uri="{FF2B5EF4-FFF2-40B4-BE49-F238E27FC236}">
                <a16:creationId xmlns:a16="http://schemas.microsoft.com/office/drawing/2014/main" id="{50763BB4-5C6E-EA6C-832E-5C695AE582D4}"/>
              </a:ext>
            </a:extLst>
          </p:cNvPr>
          <p:cNvPicPr>
            <a:picLocks noChangeAspect="1"/>
          </p:cNvPicPr>
          <p:nvPr/>
        </p:nvPicPr>
        <p:blipFill>
          <a:blip r:embed="rId2"/>
          <a:stretch>
            <a:fillRect/>
          </a:stretch>
        </p:blipFill>
        <p:spPr>
          <a:xfrm>
            <a:off x="491855" y="5575464"/>
            <a:ext cx="504062" cy="283535"/>
          </a:xfrm>
          <a:prstGeom prst="rect">
            <a:avLst/>
          </a:prstGeom>
        </p:spPr>
      </p:pic>
    </p:spTree>
    <p:extLst>
      <p:ext uri="{BB962C8B-B14F-4D97-AF65-F5344CB8AC3E}">
        <p14:creationId xmlns:p14="http://schemas.microsoft.com/office/powerpoint/2010/main" val="40694436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596417"/>
            <a:ext cx="3526537" cy="1661993"/>
          </a:xfrm>
        </p:spPr>
        <p:txBody>
          <a:bodyPr/>
          <a:lstStyle/>
          <a:p>
            <a:r>
              <a:rPr lang="en-US"/>
              <a:t>Architecture patterns and 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651816"/>
            <a:ext cx="6667500" cy="1551194"/>
          </a:xfrm>
        </p:spPr>
        <p:txBody>
          <a:bodyPr/>
          <a:lstStyle/>
          <a:p>
            <a:endParaRPr lang="en-US" sz="2400"/>
          </a:p>
          <a:p>
            <a:r>
              <a:rPr lang="en-US" sz="2400"/>
              <a:t>Common analytics architecture patterns and transition strategy from export to data lake to Synapse link and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000000"/>
                </a:solidFill>
                <a:latin typeface="Segoe UI"/>
                <a:cs typeface="Segoe UI"/>
              </a:rPr>
              <a:t>2</a:t>
            </a:r>
            <a:endParaRPr kumimoji="0" lang="en-US" sz="96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40440329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72F58-B555-0E31-0252-96CF55B34016}"/>
              </a:ext>
            </a:extLst>
          </p:cNvPr>
          <p:cNvSpPr>
            <a:spLocks noGrp="1"/>
          </p:cNvSpPr>
          <p:nvPr>
            <p:ph type="title"/>
          </p:nvPr>
        </p:nvSpPr>
        <p:spPr>
          <a:xfrm>
            <a:off x="586740" y="311285"/>
            <a:ext cx="11018520" cy="553998"/>
          </a:xfrm>
        </p:spPr>
        <p:txBody>
          <a:bodyPr/>
          <a:lstStyle/>
          <a:p>
            <a:r>
              <a:rPr lang="en-US"/>
              <a:t>Overview of common analytics architecture patterns</a:t>
            </a:r>
          </a:p>
        </p:txBody>
      </p:sp>
      <p:sp>
        <p:nvSpPr>
          <p:cNvPr id="3" name="Text Placeholder 2">
            <a:extLst>
              <a:ext uri="{FF2B5EF4-FFF2-40B4-BE49-F238E27FC236}">
                <a16:creationId xmlns:a16="http://schemas.microsoft.com/office/drawing/2014/main" id="{BFC0D46A-6FC6-934B-0A73-652FB4B6B7A7}"/>
              </a:ext>
            </a:extLst>
          </p:cNvPr>
          <p:cNvSpPr>
            <a:spLocks noGrp="1"/>
          </p:cNvSpPr>
          <p:nvPr>
            <p:ph type="body" sz="quarter" idx="10"/>
          </p:nvPr>
        </p:nvSpPr>
        <p:spPr>
          <a:xfrm>
            <a:off x="683667" y="5379396"/>
            <a:ext cx="11018520" cy="430887"/>
          </a:xfrm>
        </p:spPr>
        <p:txBody>
          <a:bodyPr/>
          <a:lstStyle/>
          <a:p>
            <a:r>
              <a:rPr lang="en-US"/>
              <a:t>Click on the links above to go to the relevant section.</a:t>
            </a:r>
          </a:p>
        </p:txBody>
      </p:sp>
      <p:graphicFrame>
        <p:nvGraphicFramePr>
          <p:cNvPr id="8" name="Diagram 7">
            <a:extLst>
              <a:ext uri="{FF2B5EF4-FFF2-40B4-BE49-F238E27FC236}">
                <a16:creationId xmlns:a16="http://schemas.microsoft.com/office/drawing/2014/main" id="{55FCBA14-2455-6A07-5130-01FE5835294D}"/>
              </a:ext>
            </a:extLst>
          </p:cNvPr>
          <p:cNvGraphicFramePr/>
          <p:nvPr>
            <p:extLst>
              <p:ext uri="{D42A27DB-BD31-4B8C-83A1-F6EECF244321}">
                <p14:modId xmlns:p14="http://schemas.microsoft.com/office/powerpoint/2010/main" val="1611545172"/>
              </p:ext>
            </p:extLst>
          </p:nvPr>
        </p:nvGraphicFramePr>
        <p:xfrm>
          <a:off x="519233" y="1052249"/>
          <a:ext cx="10531682" cy="4117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491046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Virtual data warehouse </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841407" y="2564928"/>
            <a:ext cx="6863414" cy="1107996"/>
          </a:xfrm>
        </p:spPr>
        <p:txBody>
          <a:bodyPr/>
          <a:lstStyle/>
          <a:p>
            <a:r>
              <a:rPr lang="en-US" sz="2400"/>
              <a:t>How you can upgrade your virtual data warehouse from Export to Data lake to Synapse Link</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000000"/>
                </a:solidFill>
                <a:latin typeface="Segoe UI"/>
                <a:cs typeface="Segoe UI"/>
              </a:rPr>
              <a:t>3</a:t>
            </a:r>
            <a:endParaRPr kumimoji="0" lang="en-US" sz="96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255015091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 y="196748"/>
            <a:ext cx="11919365" cy="553998"/>
          </a:xfrm>
        </p:spPr>
        <p:txBody>
          <a:bodyPr>
            <a:normAutofit fontScale="90000"/>
          </a:bodyPr>
          <a:lstStyle/>
          <a:p>
            <a:r>
              <a:rPr lang="en-US" sz="2200" dirty="0">
                <a:solidFill>
                  <a:srgbClr val="00B050"/>
                </a:solidFill>
              </a:rPr>
              <a:t> Virtual data warehousing: </a:t>
            </a:r>
            <a:r>
              <a:rPr lang="en-US" sz="2200" dirty="0"/>
              <a:t>Synapse Link &amp; Export to data lake, </a:t>
            </a:r>
            <a:r>
              <a:rPr lang="en-US" sz="2200" dirty="0">
                <a:solidFill>
                  <a:srgbClr val="00B050"/>
                </a:solidFill>
              </a:rPr>
              <a:t>with Synapse Serverless</a:t>
            </a:r>
            <a:br>
              <a:rPr lang="en-US" sz="2800" dirty="0">
                <a:solidFill>
                  <a:srgbClr val="00B050"/>
                </a:solidFill>
                <a:highlight>
                  <a:srgbClr val="FFFF00"/>
                </a:highlight>
              </a:rPr>
            </a:br>
            <a:endParaRPr lang="en-US" sz="2800" dirty="0">
              <a:solidFill>
                <a:srgbClr val="00B050"/>
              </a:solidFill>
              <a:highlight>
                <a:srgbClr val="FFFF00"/>
              </a:highlight>
            </a:endParaRPr>
          </a:p>
        </p:txBody>
      </p:sp>
      <p:pic>
        <p:nvPicPr>
          <p:cNvPr id="7" name="Picture 6">
            <a:extLst>
              <a:ext uri="{FF2B5EF4-FFF2-40B4-BE49-F238E27FC236}">
                <a16:creationId xmlns:a16="http://schemas.microsoft.com/office/drawing/2014/main" id="{0839C6B3-2FE4-BCE5-0D37-92D746B0B9AD}"/>
              </a:ext>
            </a:extLst>
          </p:cNvPr>
          <p:cNvPicPr>
            <a:picLocks noChangeAspect="1"/>
          </p:cNvPicPr>
          <p:nvPr/>
        </p:nvPicPr>
        <p:blipFill>
          <a:blip r:embed="rId3"/>
          <a:stretch>
            <a:fillRect/>
          </a:stretch>
        </p:blipFill>
        <p:spPr>
          <a:xfrm>
            <a:off x="135685" y="1284520"/>
            <a:ext cx="11517050" cy="4811504"/>
          </a:xfrm>
          <a:prstGeom prst="rect">
            <a:avLst/>
          </a:prstGeom>
          <a:ln>
            <a:solidFill>
              <a:srgbClr val="00B050"/>
            </a:solidFill>
          </a:ln>
        </p:spPr>
      </p:pic>
      <p:sp>
        <p:nvSpPr>
          <p:cNvPr id="9" name="TextBox 8">
            <a:extLst>
              <a:ext uri="{FF2B5EF4-FFF2-40B4-BE49-F238E27FC236}">
                <a16:creationId xmlns:a16="http://schemas.microsoft.com/office/drawing/2014/main" id="{602B03AA-43B8-3DEC-62C3-F769EEE44264}"/>
              </a:ext>
            </a:extLst>
          </p:cNvPr>
          <p:cNvSpPr txBox="1"/>
          <p:nvPr/>
        </p:nvSpPr>
        <p:spPr>
          <a:xfrm>
            <a:off x="135685" y="6269453"/>
            <a:ext cx="2065694" cy="307777"/>
          </a:xfrm>
          <a:prstGeom prst="rect">
            <a:avLst/>
          </a:prstGeom>
          <a:noFill/>
        </p:spPr>
        <p:txBody>
          <a:bodyPr wrap="none" lIns="0" tIns="0" rIns="0" bIns="0" rtlCol="0">
            <a:spAutoFit/>
          </a:bodyPr>
          <a:lstStyle/>
          <a:p>
            <a:pPr algn="l"/>
            <a:r>
              <a:rPr lang="en-US" sz="2000" b="1">
                <a:solidFill>
                  <a:srgbClr val="00B050"/>
                </a:solidFill>
              </a:rPr>
              <a:t>Previous pattern </a:t>
            </a:r>
          </a:p>
        </p:txBody>
      </p:sp>
      <p:sp>
        <p:nvSpPr>
          <p:cNvPr id="3" name="Rectangle: Rounded Corners 2">
            <a:extLst>
              <a:ext uri="{FF2B5EF4-FFF2-40B4-BE49-F238E27FC236}">
                <a16:creationId xmlns:a16="http://schemas.microsoft.com/office/drawing/2014/main" id="{E9FDEF26-4025-9F1A-F25C-6066D887A3FE}"/>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Tree>
    <p:extLst>
      <p:ext uri="{BB962C8B-B14F-4D97-AF65-F5344CB8AC3E}">
        <p14:creationId xmlns:p14="http://schemas.microsoft.com/office/powerpoint/2010/main" val="353865692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B1486-89C5-025E-F465-8D37C9E55E4D}"/>
              </a:ext>
            </a:extLst>
          </p:cNvPr>
          <p:cNvSpPr>
            <a:spLocks noGrp="1"/>
          </p:cNvSpPr>
          <p:nvPr>
            <p:ph type="title"/>
          </p:nvPr>
        </p:nvSpPr>
        <p:spPr>
          <a:xfrm>
            <a:off x="108455" y="233508"/>
            <a:ext cx="11975090" cy="553998"/>
          </a:xfrm>
        </p:spPr>
        <p:txBody>
          <a:bodyPr>
            <a:normAutofit/>
          </a:bodyPr>
          <a:lstStyle/>
          <a:p>
            <a:r>
              <a:rPr lang="en-US" sz="2200" dirty="0">
                <a:solidFill>
                  <a:srgbClr val="00B050"/>
                </a:solidFill>
              </a:rPr>
              <a:t>Virtual data warehousing : </a:t>
            </a:r>
            <a:r>
              <a:rPr lang="en-US" sz="2200" dirty="0"/>
              <a:t>Synapse Link (BYOL) </a:t>
            </a:r>
            <a:r>
              <a:rPr lang="en-US" sz="2200" dirty="0">
                <a:solidFill>
                  <a:srgbClr val="00B050"/>
                </a:solidFill>
              </a:rPr>
              <a:t>with Synapse Spark &amp; Serverless </a:t>
            </a:r>
            <a:endParaRPr lang="en-US" sz="2800" dirty="0">
              <a:solidFill>
                <a:srgbClr val="00B050"/>
              </a:solidFill>
            </a:endParaRPr>
          </a:p>
        </p:txBody>
      </p:sp>
      <p:pic>
        <p:nvPicPr>
          <p:cNvPr id="13" name="Picture 12">
            <a:extLst>
              <a:ext uri="{FF2B5EF4-FFF2-40B4-BE49-F238E27FC236}">
                <a16:creationId xmlns:a16="http://schemas.microsoft.com/office/drawing/2014/main" id="{6FBD1E2F-06EB-CC42-E8B3-A96FEB287D37}"/>
              </a:ext>
            </a:extLst>
          </p:cNvPr>
          <p:cNvPicPr>
            <a:picLocks noChangeAspect="1"/>
          </p:cNvPicPr>
          <p:nvPr/>
        </p:nvPicPr>
        <p:blipFill>
          <a:blip r:embed="rId3"/>
          <a:stretch>
            <a:fillRect/>
          </a:stretch>
        </p:blipFill>
        <p:spPr>
          <a:xfrm>
            <a:off x="360221" y="1105937"/>
            <a:ext cx="10497044" cy="5212181"/>
          </a:xfrm>
          <a:prstGeom prst="rect">
            <a:avLst/>
          </a:prstGeom>
          <a:ln>
            <a:solidFill>
              <a:srgbClr val="00B050"/>
            </a:solidFill>
          </a:ln>
        </p:spPr>
      </p:pic>
      <p:sp>
        <p:nvSpPr>
          <p:cNvPr id="3" name="Rectangle: Rounded Corners 2">
            <a:extLst>
              <a:ext uri="{FF2B5EF4-FFF2-40B4-BE49-F238E27FC236}">
                <a16:creationId xmlns:a16="http://schemas.microsoft.com/office/drawing/2014/main" id="{96890446-7780-F9B2-E0C9-7BDC8CAB88DD}"/>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5" name="TextBox 4">
            <a:extLst>
              <a:ext uri="{FF2B5EF4-FFF2-40B4-BE49-F238E27FC236}">
                <a16:creationId xmlns:a16="http://schemas.microsoft.com/office/drawing/2014/main" id="{C5FF9179-3913-ED08-DB8C-DE2EE7C011CD}"/>
              </a:ext>
            </a:extLst>
          </p:cNvPr>
          <p:cNvSpPr txBox="1"/>
          <p:nvPr/>
        </p:nvSpPr>
        <p:spPr>
          <a:xfrm>
            <a:off x="266700" y="6439826"/>
            <a:ext cx="6776884" cy="369332"/>
          </a:xfrm>
          <a:prstGeom prst="rect">
            <a:avLst/>
          </a:prstGeom>
          <a:noFill/>
        </p:spPr>
        <p:txBody>
          <a:bodyPr wrap="square">
            <a:spAutoFit/>
          </a:bodyPr>
          <a:lstStyle/>
          <a:p>
            <a:pPr algn="l"/>
            <a:r>
              <a:rPr lang="en-US" b="1">
                <a:solidFill>
                  <a:srgbClr val="00B050"/>
                </a:solidFill>
              </a:rPr>
              <a:t>New pattern with Synapse Analytics</a:t>
            </a:r>
            <a:endParaRPr lang="en-US" sz="1800" b="1">
              <a:solidFill>
                <a:srgbClr val="00B050"/>
              </a:solidFill>
            </a:endParaRPr>
          </a:p>
        </p:txBody>
      </p:sp>
    </p:spTree>
    <p:extLst>
      <p:ext uri="{BB962C8B-B14F-4D97-AF65-F5344CB8AC3E}">
        <p14:creationId xmlns:p14="http://schemas.microsoft.com/office/powerpoint/2010/main" val="28794082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5629-B63C-6F3A-1541-E40D1C46D940}"/>
              </a:ext>
            </a:extLst>
          </p:cNvPr>
          <p:cNvSpPr>
            <a:spLocks noGrp="1"/>
          </p:cNvSpPr>
          <p:nvPr>
            <p:ph type="title"/>
          </p:nvPr>
        </p:nvSpPr>
        <p:spPr>
          <a:xfrm>
            <a:off x="0" y="0"/>
            <a:ext cx="11018520" cy="307777"/>
          </a:xfrm>
        </p:spPr>
        <p:txBody>
          <a:bodyPr/>
          <a:lstStyle/>
          <a:p>
            <a:r>
              <a:rPr lang="en-NZ" sz="2000"/>
              <a:t>Step-by-step: Transition virtual data warehousing using Synapse Spark +Serverless</a:t>
            </a:r>
          </a:p>
        </p:txBody>
      </p:sp>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extLst>
              <p:ext uri="{D42A27DB-BD31-4B8C-83A1-F6EECF244321}">
                <p14:modId xmlns:p14="http://schemas.microsoft.com/office/powerpoint/2010/main" val="3216821859"/>
              </p:ext>
            </p:extLst>
          </p:nvPr>
        </p:nvGraphicFramePr>
        <p:xfrm>
          <a:off x="80919" y="1021413"/>
          <a:ext cx="5130661" cy="2246220"/>
        </p:xfrm>
        <a:graphic>
          <a:graphicData uri="http://schemas.openxmlformats.org/drawingml/2006/table">
            <a:tbl>
              <a:tblPr firstRow="1" bandRow="1">
                <a:tableStyleId>{5C22544A-7EE6-4342-B048-85BDC9FD1C3A}</a:tableStyleId>
              </a:tblPr>
              <a:tblGrid>
                <a:gridCol w="5130661">
                  <a:extLst>
                    <a:ext uri="{9D8B030D-6E8A-4147-A177-3AD203B41FA5}">
                      <a16:colId xmlns:a16="http://schemas.microsoft.com/office/drawing/2014/main" val="2667459472"/>
                    </a:ext>
                  </a:extLst>
                </a:gridCol>
              </a:tblGrid>
              <a:tr h="389487">
                <a:tc>
                  <a:txBody>
                    <a:bodyPr/>
                    <a:lstStyle/>
                    <a:p>
                      <a:r>
                        <a:rPr lang="en-NZ" sz="1400"/>
                        <a:t>Prerequisites</a:t>
                      </a:r>
                    </a:p>
                  </a:txBody>
                  <a:tcPr/>
                </a:tc>
                <a:extLst>
                  <a:ext uri="{0D108BD9-81ED-4DB2-BD59-A6C34878D82A}">
                    <a16:rowId xmlns:a16="http://schemas.microsoft.com/office/drawing/2014/main" val="55391098"/>
                  </a:ext>
                </a:extLst>
              </a:tr>
              <a:tr h="768303">
                <a:tc>
                  <a:txBody>
                    <a:bodyPr/>
                    <a:lstStyle/>
                    <a:p>
                      <a:r>
                        <a:rPr lang="en-NZ" sz="1400" dirty="0"/>
                        <a:t>Extract Synapse serverless objects, use </a:t>
                      </a:r>
                      <a:r>
                        <a:rPr lang="en-US" sz="1400" dirty="0">
                          <a:hlinkClick r:id="rId3"/>
                        </a:rPr>
                        <a:t>SSDT</a:t>
                      </a:r>
                      <a:r>
                        <a:rPr lang="en-US" sz="1400" dirty="0"/>
                        <a:t> tool to automate.</a:t>
                      </a:r>
                    </a:p>
                    <a:p>
                      <a:r>
                        <a:rPr lang="en-NZ" sz="1400" dirty="0"/>
                        <a:t>(Other than F&amp;O tables views created by </a:t>
                      </a:r>
                      <a:r>
                        <a:rPr lang="en-NZ" sz="1400" dirty="0" err="1"/>
                        <a:t>CDMUtil</a:t>
                      </a:r>
                      <a:r>
                        <a:rPr lang="en-NZ" sz="1400" dirty="0"/>
                        <a:t>) </a:t>
                      </a:r>
                    </a:p>
                  </a:txBody>
                  <a:tcPr/>
                </a:tc>
                <a:extLst>
                  <a:ext uri="{0D108BD9-81ED-4DB2-BD59-A6C34878D82A}">
                    <a16:rowId xmlns:a16="http://schemas.microsoft.com/office/drawing/2014/main" val="4179234750"/>
                  </a:ext>
                </a:extLst>
              </a:tr>
              <a:tr h="544215">
                <a:tc>
                  <a:txBody>
                    <a:bodyPr/>
                    <a:lstStyle/>
                    <a:p>
                      <a:r>
                        <a:rPr lang="en-NZ" sz="1400"/>
                        <a:t>Setup Synapse Link for finance and operations apps data: </a:t>
                      </a:r>
                      <a:r>
                        <a:rPr lang="en-GB" sz="1400">
                          <a:hlinkClick r:id="rId4"/>
                        </a:rPr>
                        <a:t>Link</a:t>
                      </a:r>
                      <a:endParaRPr lang="en-NZ" sz="1400"/>
                    </a:p>
                  </a:txBody>
                  <a:tcPr/>
                </a:tc>
                <a:extLst>
                  <a:ext uri="{0D108BD9-81ED-4DB2-BD59-A6C34878D82A}">
                    <a16:rowId xmlns:a16="http://schemas.microsoft.com/office/drawing/2014/main" val="152763214"/>
                  </a:ext>
                </a:extLst>
              </a:tr>
              <a:tr h="544215">
                <a:tc>
                  <a:txBody>
                    <a:bodyPr/>
                    <a:lstStyle/>
                    <a:p>
                      <a:r>
                        <a:rPr lang="en-NZ" sz="1400" dirty="0"/>
                        <a:t>Configure Azure Synapse Workspace and Spark Pool </a:t>
                      </a:r>
                      <a:r>
                        <a:rPr lang="en-US" sz="1400" dirty="0">
                          <a:hlinkClick r:id="rId5"/>
                        </a:rPr>
                        <a:t>Link</a:t>
                      </a:r>
                      <a:endParaRPr lang="en-NZ" sz="1400" dirty="0"/>
                    </a:p>
                  </a:txBody>
                  <a:tcPr/>
                </a:tc>
                <a:extLst>
                  <a:ext uri="{0D108BD9-81ED-4DB2-BD59-A6C34878D82A}">
                    <a16:rowId xmlns:a16="http://schemas.microsoft.com/office/drawing/2014/main" val="3050541041"/>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291381" y="5087179"/>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a:t>Considerations</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extLst>
              <p:ext uri="{D42A27DB-BD31-4B8C-83A1-F6EECF244321}">
                <p14:modId xmlns:p14="http://schemas.microsoft.com/office/powerpoint/2010/main" val="4208380515"/>
              </p:ext>
            </p:extLst>
          </p:nvPr>
        </p:nvGraphicFramePr>
        <p:xfrm>
          <a:off x="5277850" y="1021413"/>
          <a:ext cx="5332963" cy="2264356"/>
        </p:xfrm>
        <a:graphic>
          <a:graphicData uri="http://schemas.openxmlformats.org/drawingml/2006/table">
            <a:tbl>
              <a:tblPr firstRow="1" bandRow="1">
                <a:tableStyleId>{5C22544A-7EE6-4342-B048-85BDC9FD1C3A}</a:tableStyleId>
              </a:tblPr>
              <a:tblGrid>
                <a:gridCol w="472090">
                  <a:extLst>
                    <a:ext uri="{9D8B030D-6E8A-4147-A177-3AD203B41FA5}">
                      <a16:colId xmlns:a16="http://schemas.microsoft.com/office/drawing/2014/main" val="1921697237"/>
                    </a:ext>
                  </a:extLst>
                </a:gridCol>
                <a:gridCol w="4860873">
                  <a:extLst>
                    <a:ext uri="{9D8B030D-6E8A-4147-A177-3AD203B41FA5}">
                      <a16:colId xmlns:a16="http://schemas.microsoft.com/office/drawing/2014/main" val="2667459472"/>
                    </a:ext>
                  </a:extLst>
                </a:gridCol>
              </a:tblGrid>
              <a:tr h="398596">
                <a:tc>
                  <a:txBody>
                    <a:bodyPr/>
                    <a:lstStyle/>
                    <a:p>
                      <a:r>
                        <a:rPr lang="en-NZ" sz="1400" dirty="0"/>
                        <a:t>#</a:t>
                      </a:r>
                    </a:p>
                  </a:txBody>
                  <a:tcPr/>
                </a:tc>
                <a:tc>
                  <a:txBody>
                    <a:bodyPr/>
                    <a:lstStyle/>
                    <a:p>
                      <a:r>
                        <a:rPr lang="en-NZ" sz="1400"/>
                        <a:t>Steps</a:t>
                      </a:r>
                    </a:p>
                  </a:txBody>
                  <a:tcPr/>
                </a:tc>
                <a:extLst>
                  <a:ext uri="{0D108BD9-81ED-4DB2-BD59-A6C34878D82A}">
                    <a16:rowId xmlns:a16="http://schemas.microsoft.com/office/drawing/2014/main" val="55391098"/>
                  </a:ext>
                </a:extLst>
              </a:tr>
              <a:tr h="310960">
                <a:tc>
                  <a:txBody>
                    <a:bodyPr/>
                    <a:lstStyle/>
                    <a:p>
                      <a:r>
                        <a:rPr lang="en-NZ" sz="1400" b="0" dirty="0"/>
                        <a:t>1</a:t>
                      </a:r>
                    </a:p>
                  </a:txBody>
                  <a:tcPr/>
                </a:tc>
                <a:tc>
                  <a:txBody>
                    <a:bodyPr/>
                    <a:lstStyle/>
                    <a:p>
                      <a:r>
                        <a:rPr lang="en-NZ" sz="1400" dirty="0"/>
                        <a:t>Create a new SQL database in Azure Synapse Serverless</a:t>
                      </a:r>
                      <a:endParaRPr lang="en-NZ" sz="1400" b="1" dirty="0"/>
                    </a:p>
                  </a:txBody>
                  <a:tcPr/>
                </a:tc>
                <a:extLst>
                  <a:ext uri="{0D108BD9-81ED-4DB2-BD59-A6C34878D82A}">
                    <a16:rowId xmlns:a16="http://schemas.microsoft.com/office/drawing/2014/main" val="3883180354"/>
                  </a:ext>
                </a:extLst>
              </a:tr>
              <a:tr h="310960">
                <a:tc>
                  <a:txBody>
                    <a:bodyPr/>
                    <a:lstStyle/>
                    <a:p>
                      <a:r>
                        <a:rPr lang="en-NZ" sz="1400" b="0" dirty="0"/>
                        <a:t>2</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dirty="0"/>
                        <a:t>Create VIEWs in the new database for tables/entities</a:t>
                      </a:r>
                      <a:endParaRPr lang="en-NZ" sz="1400" b="1" dirty="0"/>
                    </a:p>
                  </a:txBody>
                  <a:tcPr/>
                </a:tc>
                <a:extLst>
                  <a:ext uri="{0D108BD9-81ED-4DB2-BD59-A6C34878D82A}">
                    <a16:rowId xmlns:a16="http://schemas.microsoft.com/office/drawing/2014/main" val="1290695270"/>
                  </a:ext>
                </a:extLst>
              </a:tr>
              <a:tr h="310960">
                <a:tc>
                  <a:txBody>
                    <a:bodyPr/>
                    <a:lstStyle/>
                    <a:p>
                      <a:r>
                        <a:rPr lang="en-NZ" sz="1400" b="0" dirty="0"/>
                        <a:t>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dirty="0"/>
                        <a:t>Deploy additional objects on new database</a:t>
                      </a:r>
                    </a:p>
                  </a:txBody>
                  <a:tcPr/>
                </a:tc>
                <a:extLst>
                  <a:ext uri="{0D108BD9-81ED-4DB2-BD59-A6C34878D82A}">
                    <a16:rowId xmlns:a16="http://schemas.microsoft.com/office/drawing/2014/main" val="2421464005"/>
                  </a:ext>
                </a:extLst>
              </a:tr>
              <a:tr h="310960">
                <a:tc>
                  <a:txBody>
                    <a:bodyPr/>
                    <a:lstStyle/>
                    <a:p>
                      <a:r>
                        <a:rPr lang="en-NZ" sz="1400" b="0" dirty="0"/>
                        <a:t>4</a:t>
                      </a:r>
                    </a:p>
                  </a:txBody>
                  <a:tcPr/>
                </a:tc>
                <a:tc>
                  <a:txBody>
                    <a:bodyPr/>
                    <a:lstStyle/>
                    <a:p>
                      <a:r>
                        <a:rPr lang="en-NZ" sz="1400" b="0" dirty="0"/>
                        <a:t>Update downstream applications to new serverless </a:t>
                      </a:r>
                      <a:r>
                        <a:rPr lang="en-NZ" sz="1400" b="0" dirty="0" err="1"/>
                        <a:t>db</a:t>
                      </a:r>
                      <a:endParaRPr lang="en-NZ" sz="1400" b="1" dirty="0"/>
                    </a:p>
                  </a:txBody>
                  <a:tcPr/>
                </a:tc>
                <a:extLst>
                  <a:ext uri="{0D108BD9-81ED-4DB2-BD59-A6C34878D82A}">
                    <a16:rowId xmlns:a16="http://schemas.microsoft.com/office/drawing/2014/main" val="3037592862"/>
                  </a:ext>
                </a:extLst>
              </a:tr>
              <a:tr h="310960">
                <a:tc>
                  <a:txBody>
                    <a:bodyPr/>
                    <a:lstStyle/>
                    <a:p>
                      <a:r>
                        <a:rPr lang="en-NZ" sz="1400" b="0" dirty="0"/>
                        <a:t>5</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dirty="0"/>
                        <a:t>Validate end-to-end solution</a:t>
                      </a:r>
                    </a:p>
                  </a:txBody>
                  <a:tcPr/>
                </a:tc>
                <a:extLst>
                  <a:ext uri="{0D108BD9-81ED-4DB2-BD59-A6C34878D82A}">
                    <a16:rowId xmlns:a16="http://schemas.microsoft.com/office/drawing/2014/main" val="2554905009"/>
                  </a:ext>
                </a:extLst>
              </a:tr>
              <a:tr h="310960">
                <a:tc>
                  <a:txBody>
                    <a:bodyPr/>
                    <a:lstStyle/>
                    <a:p>
                      <a:endParaRPr lang="en-NZ" sz="1400" b="0"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NZ" sz="1400" b="0" dirty="0"/>
                    </a:p>
                  </a:txBody>
                  <a:tcPr/>
                </a:tc>
                <a:extLst>
                  <a:ext uri="{0D108BD9-81ED-4DB2-BD59-A6C34878D82A}">
                    <a16:rowId xmlns:a16="http://schemas.microsoft.com/office/drawing/2014/main" val="2742948933"/>
                  </a:ext>
                </a:extLst>
              </a:tr>
            </a:tbl>
          </a:graphicData>
        </a:graphic>
      </p:graphicFrame>
      <p:sp>
        <p:nvSpPr>
          <p:cNvPr id="7" name="TextBox 6">
            <a:extLst>
              <a:ext uri="{FF2B5EF4-FFF2-40B4-BE49-F238E27FC236}">
                <a16:creationId xmlns:a16="http://schemas.microsoft.com/office/drawing/2014/main" id="{A6D6BFCC-1D35-20F7-941D-7C7ABD936CB1}"/>
              </a:ext>
            </a:extLst>
          </p:cNvPr>
          <p:cNvSpPr txBox="1"/>
          <p:nvPr/>
        </p:nvSpPr>
        <p:spPr>
          <a:xfrm>
            <a:off x="350537" y="5594596"/>
            <a:ext cx="10522694" cy="646331"/>
          </a:xfrm>
          <a:prstGeom prst="rect">
            <a:avLst/>
          </a:prstGeom>
          <a:noFill/>
        </p:spPr>
        <p:txBody>
          <a:bodyPr wrap="square" lIns="0" tIns="0" rIns="0" bIns="0" rtlCol="0">
            <a:spAutoFit/>
          </a:bodyPr>
          <a:lstStyle/>
          <a:p>
            <a:pPr algn="l"/>
            <a:r>
              <a:rPr lang="en-NZ" sz="1400"/>
              <a:t>When creating the VIEWs within the serverless database you can add audit column names as those in the Export to data lake feature, this will reduce the effort on updating pipelines etc… that use those columns.</a:t>
            </a:r>
          </a:p>
          <a:p>
            <a:pPr algn="l"/>
            <a:endParaRPr lang="en-NZ" sz="1400"/>
          </a:p>
        </p:txBody>
      </p:sp>
      <p:sp>
        <p:nvSpPr>
          <p:cNvPr id="4" name="Rectangle: Rounded Corners 3">
            <a:extLst>
              <a:ext uri="{FF2B5EF4-FFF2-40B4-BE49-F238E27FC236}">
                <a16:creationId xmlns:a16="http://schemas.microsoft.com/office/drawing/2014/main" id="{EEC40034-1EF2-E644-0578-8CC126B928D6}"/>
              </a:ext>
            </a:extLst>
          </p:cNvPr>
          <p:cNvSpPr/>
          <p:nvPr/>
        </p:nvSpPr>
        <p:spPr>
          <a:xfrm>
            <a:off x="11652735" y="1"/>
            <a:ext cx="540210" cy="6858000"/>
          </a:xfrm>
          <a:prstGeom prst="roundRect">
            <a:avLst/>
          </a:prstGeom>
          <a:solidFill>
            <a:srgbClr val="00B05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8" name="Title 1">
            <a:extLst>
              <a:ext uri="{FF2B5EF4-FFF2-40B4-BE49-F238E27FC236}">
                <a16:creationId xmlns:a16="http://schemas.microsoft.com/office/drawing/2014/main" id="{0E89FAE9-4ADD-535F-B428-64460A3E7A19}"/>
              </a:ext>
            </a:extLst>
          </p:cNvPr>
          <p:cNvSpPr txBox="1">
            <a:spLocks/>
          </p:cNvSpPr>
          <p:nvPr/>
        </p:nvSpPr>
        <p:spPr>
          <a:xfrm>
            <a:off x="-96277" y="4023518"/>
            <a:ext cx="363737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a:t>Tool to get started quickly:</a:t>
            </a:r>
          </a:p>
        </p:txBody>
      </p:sp>
      <p:sp>
        <p:nvSpPr>
          <p:cNvPr id="10" name="TextBox 9">
            <a:extLst>
              <a:ext uri="{FF2B5EF4-FFF2-40B4-BE49-F238E27FC236}">
                <a16:creationId xmlns:a16="http://schemas.microsoft.com/office/drawing/2014/main" id="{B85C0DA7-E92C-8F5F-3EA1-1E5C8DE19245}"/>
              </a:ext>
            </a:extLst>
          </p:cNvPr>
          <p:cNvSpPr txBox="1"/>
          <p:nvPr/>
        </p:nvSpPr>
        <p:spPr>
          <a:xfrm>
            <a:off x="3227644" y="4023517"/>
            <a:ext cx="6824834" cy="369332"/>
          </a:xfrm>
          <a:prstGeom prst="rect">
            <a:avLst/>
          </a:prstGeom>
          <a:noFill/>
        </p:spPr>
        <p:txBody>
          <a:bodyPr wrap="square">
            <a:spAutoFit/>
          </a:bodyPr>
          <a:lstStyle/>
          <a:p>
            <a:r>
              <a:rPr lang="en-US" dirty="0" err="1">
                <a:hlinkClick r:id="rId6"/>
              </a:rPr>
              <a:t>DataverseLink</a:t>
            </a:r>
            <a:r>
              <a:rPr lang="en-US" dirty="0">
                <a:hlinkClick r:id="rId6"/>
              </a:rPr>
              <a:t>/</a:t>
            </a:r>
            <a:r>
              <a:rPr lang="en-US" dirty="0" err="1">
                <a:hlinkClick r:id="rId6"/>
              </a:rPr>
              <a:t>VirtualDatawarehouse</a:t>
            </a:r>
            <a:endParaRPr lang="en-US" dirty="0"/>
          </a:p>
        </p:txBody>
      </p:sp>
    </p:spTree>
    <p:extLst>
      <p:ext uri="{BB962C8B-B14F-4D97-AF65-F5344CB8AC3E}">
        <p14:creationId xmlns:p14="http://schemas.microsoft.com/office/powerpoint/2010/main" val="403790913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43BA0-3569-BF1A-F48E-739DC8A8F647}"/>
              </a:ext>
            </a:extLst>
          </p:cNvPr>
          <p:cNvSpPr>
            <a:spLocks noGrp="1"/>
          </p:cNvSpPr>
          <p:nvPr>
            <p:ph type="title"/>
          </p:nvPr>
        </p:nvSpPr>
        <p:spPr>
          <a:xfrm>
            <a:off x="586740" y="202351"/>
            <a:ext cx="11018520" cy="492443"/>
          </a:xfrm>
        </p:spPr>
        <p:txBody>
          <a:bodyPr/>
          <a:lstStyle/>
          <a:p>
            <a:r>
              <a:rPr lang="en-US" sz="3200"/>
              <a:t>Upgrade to Synapse Link: Total cost of ownership</a:t>
            </a:r>
          </a:p>
        </p:txBody>
      </p:sp>
      <p:graphicFrame>
        <p:nvGraphicFramePr>
          <p:cNvPr id="3" name="Table 2">
            <a:extLst>
              <a:ext uri="{FF2B5EF4-FFF2-40B4-BE49-F238E27FC236}">
                <a16:creationId xmlns:a16="http://schemas.microsoft.com/office/drawing/2014/main" id="{2FA207F1-6C42-278B-947E-197586C07E3B}"/>
              </a:ext>
            </a:extLst>
          </p:cNvPr>
          <p:cNvGraphicFramePr>
            <a:graphicFrameLocks noGrp="1"/>
          </p:cNvGraphicFramePr>
          <p:nvPr/>
        </p:nvGraphicFramePr>
        <p:xfrm>
          <a:off x="586740" y="1369986"/>
          <a:ext cx="11018521" cy="4778642"/>
        </p:xfrm>
        <a:graphic>
          <a:graphicData uri="http://schemas.openxmlformats.org/drawingml/2006/table">
            <a:tbl>
              <a:tblPr firstRow="1" bandRow="1">
                <a:tableStyleId>{5FD0F851-EC5A-4D38-B0AD-8093EC10F338}</a:tableStyleId>
              </a:tblPr>
              <a:tblGrid>
                <a:gridCol w="3757645">
                  <a:extLst>
                    <a:ext uri="{9D8B030D-6E8A-4147-A177-3AD203B41FA5}">
                      <a16:colId xmlns:a16="http://schemas.microsoft.com/office/drawing/2014/main" val="1874141958"/>
                    </a:ext>
                  </a:extLst>
                </a:gridCol>
                <a:gridCol w="3376671">
                  <a:extLst>
                    <a:ext uri="{9D8B030D-6E8A-4147-A177-3AD203B41FA5}">
                      <a16:colId xmlns:a16="http://schemas.microsoft.com/office/drawing/2014/main" val="2584476176"/>
                    </a:ext>
                  </a:extLst>
                </a:gridCol>
                <a:gridCol w="3884205">
                  <a:extLst>
                    <a:ext uri="{9D8B030D-6E8A-4147-A177-3AD203B41FA5}">
                      <a16:colId xmlns:a16="http://schemas.microsoft.com/office/drawing/2014/main" val="330784277"/>
                    </a:ext>
                  </a:extLst>
                </a:gridCol>
              </a:tblGrid>
              <a:tr h="362401">
                <a:tc>
                  <a:txBody>
                    <a:bodyPr/>
                    <a:lstStyle/>
                    <a:p>
                      <a:endParaRPr lang="en-US"/>
                    </a:p>
                  </a:txBody>
                  <a:tcPr/>
                </a:tc>
                <a:tc>
                  <a:txBody>
                    <a:bodyPr/>
                    <a:lstStyle/>
                    <a:p>
                      <a:r>
                        <a:rPr lang="en-US" sz="1600">
                          <a:latin typeface="+mj-lt"/>
                        </a:rPr>
                        <a:t>Export to data lake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j-lt"/>
                        </a:rPr>
                        <a:t>Synapse Link for Dataverse</a:t>
                      </a:r>
                    </a:p>
                  </a:txBody>
                  <a:tcPr/>
                </a:tc>
                <a:extLst>
                  <a:ext uri="{0D108BD9-81ED-4DB2-BD59-A6C34878D82A}">
                    <a16:rowId xmlns:a16="http://schemas.microsoft.com/office/drawing/2014/main" val="2184518543"/>
                  </a:ext>
                </a:extLst>
              </a:tr>
              <a:tr h="362401">
                <a:tc>
                  <a:txBody>
                    <a:bodyPr/>
                    <a:lstStyle/>
                    <a:p>
                      <a:r>
                        <a:rPr lang="en-US" sz="1400" b="0">
                          <a:latin typeface="+mj-lt"/>
                        </a:rPr>
                        <a:t>Start-up &amp; configuration </a:t>
                      </a:r>
                    </a:p>
                    <a:p>
                      <a:r>
                        <a:rPr lang="en-US" sz="1400"/>
                        <a:t>- Additional software licenses </a:t>
                      </a:r>
                    </a:p>
                    <a:p>
                      <a:r>
                        <a:rPr lang="en-US" sz="1400"/>
                        <a:t>- System configuration </a:t>
                      </a:r>
                    </a:p>
                    <a:p>
                      <a:r>
                        <a:rPr lang="en-US" sz="1400"/>
                        <a:t>- Data migration/initialization </a:t>
                      </a:r>
                    </a:p>
                    <a:p>
                      <a:r>
                        <a:rPr lang="en-US" sz="1400"/>
                        <a:t>- Development and validation</a:t>
                      </a:r>
                    </a:p>
                    <a:p>
                      <a:endParaRPr lang="en-US" sz="1400"/>
                    </a:p>
                  </a:txBody>
                  <a:tcPr/>
                </a:tc>
                <a:tc>
                  <a:txBody>
                    <a:bodyPr/>
                    <a:lstStyle/>
                    <a:p>
                      <a:endParaRPr lang="en-US" sz="1400"/>
                    </a:p>
                  </a:txBody>
                  <a:tcPr/>
                </a:tc>
                <a:tc>
                  <a:txBody>
                    <a:bodyPr/>
                    <a:lstStyle/>
                    <a:p>
                      <a:r>
                        <a:rPr lang="en-US" sz="1400"/>
                        <a:t>Simpler configuration experience </a:t>
                      </a:r>
                    </a:p>
                  </a:txBody>
                  <a:tcPr/>
                </a:tc>
                <a:extLst>
                  <a:ext uri="{0D108BD9-81ED-4DB2-BD59-A6C34878D82A}">
                    <a16:rowId xmlns:a16="http://schemas.microsoft.com/office/drawing/2014/main" val="1601061652"/>
                  </a:ext>
                </a:extLst>
              </a:tr>
              <a:tr h="362401">
                <a:tc>
                  <a:txBody>
                    <a:bodyPr/>
                    <a:lstStyle/>
                    <a:p>
                      <a:r>
                        <a:rPr lang="en-US" sz="1400">
                          <a:latin typeface="+mj-lt"/>
                        </a:rPr>
                        <a:t>Operating Costs - Data integration</a:t>
                      </a:r>
                    </a:p>
                    <a:p>
                      <a:r>
                        <a:rPr lang="en-US" sz="1400"/>
                        <a:t>- Azure storage staging area</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a:t>- Data pipelines </a:t>
                      </a:r>
                    </a:p>
                    <a:p>
                      <a:r>
                        <a:rPr lang="en-US" sz="1400"/>
                        <a:t>- Data ingestion into SQL or </a:t>
                      </a:r>
                      <a:r>
                        <a:rPr lang="en-US" sz="1400" err="1"/>
                        <a:t>Dwh</a:t>
                      </a:r>
                      <a:endParaRPr lang="en-US" sz="1400"/>
                    </a:p>
                    <a:p>
                      <a:r>
                        <a:rPr lang="en-US" sz="1400"/>
                        <a:t>- Development/ maintenance</a:t>
                      </a:r>
                    </a:p>
                    <a:p>
                      <a:endParaRPr lang="en-US" sz="1400"/>
                    </a:p>
                  </a:txBody>
                  <a:tcPr/>
                </a:tc>
                <a:tc>
                  <a:txBody>
                    <a:bodyPr/>
                    <a:lstStyle/>
                    <a:p>
                      <a:r>
                        <a:rPr lang="en-US" sz="1400"/>
                        <a:t>Azure storage </a:t>
                      </a:r>
                    </a:p>
                    <a:p>
                      <a:r>
                        <a:rPr lang="en-US" sz="1400"/>
                        <a:t>Synapse Analytics (SQL query) </a:t>
                      </a:r>
                    </a:p>
                    <a:p>
                      <a:r>
                        <a:rPr lang="en-US" sz="1400"/>
                        <a:t>Data Factory jobs</a:t>
                      </a:r>
                    </a:p>
                    <a:p>
                      <a:r>
                        <a:rPr lang="en-US" sz="1400"/>
                        <a:t>SQL or Data warehouse storage </a:t>
                      </a:r>
                    </a:p>
                    <a:p>
                      <a:r>
                        <a:rPr lang="en-US" sz="1400"/>
                        <a:t>Mts. of data pipelines</a:t>
                      </a:r>
                    </a:p>
                  </a:txBody>
                  <a:tcPr/>
                </a:tc>
                <a:tc>
                  <a:txBody>
                    <a:bodyPr/>
                    <a:lstStyle/>
                    <a:p>
                      <a:r>
                        <a:rPr lang="en-US" sz="1400"/>
                        <a:t>Azure storage costs - ~60% less due</a:t>
                      </a:r>
                    </a:p>
                    <a:p>
                      <a:r>
                        <a:rPr lang="en-US" sz="1400"/>
                        <a:t>Synapse analytics (spark) - +$300-$3,000 </a:t>
                      </a:r>
                      <a:r>
                        <a:rPr lang="en-US" sz="1400" err="1"/>
                        <a:t>mo</a:t>
                      </a:r>
                      <a:r>
                        <a:rPr lang="en-US" sz="1400"/>
                        <a:t>*</a:t>
                      </a:r>
                    </a:p>
                  </a:txBody>
                  <a:tcPr/>
                </a:tc>
                <a:extLst>
                  <a:ext uri="{0D108BD9-81ED-4DB2-BD59-A6C34878D82A}">
                    <a16:rowId xmlns:a16="http://schemas.microsoft.com/office/drawing/2014/main" val="305028158"/>
                  </a:ext>
                </a:extLst>
              </a:tr>
              <a:tr h="362401">
                <a:tc>
                  <a:txBody>
                    <a:bodyPr/>
                    <a:lstStyle/>
                    <a:p>
                      <a:r>
                        <a:rPr lang="en-US" sz="1400" b="1">
                          <a:latin typeface="+mj-lt"/>
                        </a:rPr>
                        <a:t>Operating Costs – Reporting </a:t>
                      </a:r>
                    </a:p>
                    <a:p>
                      <a:r>
                        <a:rPr lang="en-US" sz="1400"/>
                        <a:t>- Power BI datasets </a:t>
                      </a:r>
                    </a:p>
                    <a:p>
                      <a:r>
                        <a:rPr lang="en-US" sz="1400"/>
                        <a:t>- Reporting </a:t>
                      </a:r>
                    </a:p>
                    <a:p>
                      <a:endParaRPr lang="en-US" sz="1400"/>
                    </a:p>
                  </a:txBody>
                  <a:tcPr/>
                </a:tc>
                <a:tc>
                  <a:txBody>
                    <a:bodyPr/>
                    <a:lstStyle/>
                    <a:p>
                      <a:r>
                        <a:rPr lang="en-US" sz="1400"/>
                        <a:t>Synapse analytics (SQL Query)</a:t>
                      </a:r>
                    </a:p>
                    <a:p>
                      <a:r>
                        <a:rPr lang="en-US" sz="1400"/>
                        <a:t>Power BI capacity </a:t>
                      </a:r>
                    </a:p>
                    <a:p>
                      <a:endParaRPr lang="en-US" sz="1400"/>
                    </a:p>
                  </a:txBody>
                  <a:tcPr/>
                </a:tc>
                <a:tc>
                  <a:txBody>
                    <a:bodyPr/>
                    <a:lstStyle/>
                    <a:p>
                      <a:endParaRPr lang="en-US" sz="1400"/>
                    </a:p>
                  </a:txBody>
                  <a:tcPr/>
                </a:tc>
                <a:extLst>
                  <a:ext uri="{0D108BD9-81ED-4DB2-BD59-A6C34878D82A}">
                    <a16:rowId xmlns:a16="http://schemas.microsoft.com/office/drawing/2014/main" val="3599998081"/>
                  </a:ext>
                </a:extLst>
              </a:tr>
              <a:tr h="362401">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981418164"/>
                  </a:ext>
                </a:extLst>
              </a:tr>
              <a:tr h="362401">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557094922"/>
                  </a:ext>
                </a:extLst>
              </a:tr>
            </a:tbl>
          </a:graphicData>
        </a:graphic>
      </p:graphicFrame>
      <p:sp>
        <p:nvSpPr>
          <p:cNvPr id="4" name="TextBox 3">
            <a:extLst>
              <a:ext uri="{FF2B5EF4-FFF2-40B4-BE49-F238E27FC236}">
                <a16:creationId xmlns:a16="http://schemas.microsoft.com/office/drawing/2014/main" id="{D4D6F984-DEA8-B29D-3C45-58A5E83C39B2}"/>
              </a:ext>
            </a:extLst>
          </p:cNvPr>
          <p:cNvSpPr txBox="1"/>
          <p:nvPr/>
        </p:nvSpPr>
        <p:spPr>
          <a:xfrm>
            <a:off x="586740" y="663058"/>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 cost comparison for Operational reporting with near-real time reporting*</a:t>
            </a:r>
          </a:p>
        </p:txBody>
      </p:sp>
      <p:sp>
        <p:nvSpPr>
          <p:cNvPr id="6" name="Rectangle 5">
            <a:extLst>
              <a:ext uri="{FF2B5EF4-FFF2-40B4-BE49-F238E27FC236}">
                <a16:creationId xmlns:a16="http://schemas.microsoft.com/office/drawing/2014/main" id="{12B3012F-B9FD-F814-4E5A-BAD9BBAD6649}"/>
              </a:ext>
            </a:extLst>
          </p:cNvPr>
          <p:cNvSpPr/>
          <p:nvPr/>
        </p:nvSpPr>
        <p:spPr bwMode="auto">
          <a:xfrm>
            <a:off x="298383" y="3089709"/>
            <a:ext cx="11521440" cy="2261937"/>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824247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1745-35AB-81F1-5E15-BA46E950A131}"/>
              </a:ext>
            </a:extLst>
          </p:cNvPr>
          <p:cNvSpPr>
            <a:spLocks noGrp="1"/>
          </p:cNvSpPr>
          <p:nvPr>
            <p:ph type="title"/>
          </p:nvPr>
        </p:nvSpPr>
        <p:spPr>
          <a:xfrm>
            <a:off x="586740" y="206944"/>
            <a:ext cx="11018520" cy="553998"/>
          </a:xfrm>
        </p:spPr>
        <p:txBody>
          <a:bodyPr/>
          <a:lstStyle/>
          <a:p>
            <a:r>
              <a:rPr lang="en-US"/>
              <a:t>Operational reporting cost comparison </a:t>
            </a:r>
          </a:p>
        </p:txBody>
      </p:sp>
      <p:graphicFrame>
        <p:nvGraphicFramePr>
          <p:cNvPr id="3" name="Table 2">
            <a:extLst>
              <a:ext uri="{FF2B5EF4-FFF2-40B4-BE49-F238E27FC236}">
                <a16:creationId xmlns:a16="http://schemas.microsoft.com/office/drawing/2014/main" id="{BBFDC437-9A88-1E58-3D3F-02C90059D888}"/>
              </a:ext>
            </a:extLst>
          </p:cNvPr>
          <p:cNvGraphicFramePr>
            <a:graphicFrameLocks noGrp="1"/>
          </p:cNvGraphicFramePr>
          <p:nvPr/>
        </p:nvGraphicFramePr>
        <p:xfrm>
          <a:off x="584200" y="1435100"/>
          <a:ext cx="11018521" cy="2987040"/>
        </p:xfrm>
        <a:graphic>
          <a:graphicData uri="http://schemas.openxmlformats.org/drawingml/2006/table">
            <a:tbl>
              <a:tblPr firstRow="1" bandRow="1">
                <a:tableStyleId>{5FD0F851-EC5A-4D38-B0AD-8093EC10F338}</a:tableStyleId>
              </a:tblPr>
              <a:tblGrid>
                <a:gridCol w="3757645">
                  <a:extLst>
                    <a:ext uri="{9D8B030D-6E8A-4147-A177-3AD203B41FA5}">
                      <a16:colId xmlns:a16="http://schemas.microsoft.com/office/drawing/2014/main" val="482241242"/>
                    </a:ext>
                  </a:extLst>
                </a:gridCol>
                <a:gridCol w="3406492">
                  <a:extLst>
                    <a:ext uri="{9D8B030D-6E8A-4147-A177-3AD203B41FA5}">
                      <a16:colId xmlns:a16="http://schemas.microsoft.com/office/drawing/2014/main" val="3631479151"/>
                    </a:ext>
                  </a:extLst>
                </a:gridCol>
                <a:gridCol w="3854384">
                  <a:extLst>
                    <a:ext uri="{9D8B030D-6E8A-4147-A177-3AD203B41FA5}">
                      <a16:colId xmlns:a16="http://schemas.microsoft.com/office/drawing/2014/main" val="3170496290"/>
                    </a:ext>
                  </a:extLst>
                </a:gridCol>
              </a:tblGrid>
              <a:tr h="362401">
                <a:tc>
                  <a:txBody>
                    <a:bodyPr/>
                    <a:lstStyle/>
                    <a:p>
                      <a:endParaRPr lang="en-US"/>
                    </a:p>
                  </a:txBody>
                  <a:tcPr/>
                </a:tc>
                <a:tc>
                  <a:txBody>
                    <a:bodyPr/>
                    <a:lstStyle/>
                    <a:p>
                      <a:r>
                        <a:rPr lang="en-US" sz="1600">
                          <a:latin typeface="+mj-lt"/>
                        </a:rPr>
                        <a:t>Export to data lake (CSV)</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j-lt"/>
                        </a:rPr>
                        <a:t>Synapse Link for Dataverse (Delta)</a:t>
                      </a:r>
                    </a:p>
                  </a:txBody>
                  <a:tcPr/>
                </a:tc>
                <a:extLst>
                  <a:ext uri="{0D108BD9-81ED-4DB2-BD59-A6C34878D82A}">
                    <a16:rowId xmlns:a16="http://schemas.microsoft.com/office/drawing/2014/main" val="965521237"/>
                  </a:ext>
                </a:extLst>
              </a:tr>
              <a:tr h="362401">
                <a:tc>
                  <a:txBody>
                    <a:bodyPr/>
                    <a:lstStyle/>
                    <a:p>
                      <a:r>
                        <a:rPr lang="en-US" sz="1400" b="0">
                          <a:latin typeface="+mj-lt"/>
                        </a:rPr>
                        <a:t>Data storage </a:t>
                      </a:r>
                    </a:p>
                    <a:p>
                      <a:endParaRPr lang="en-US" sz="1400"/>
                    </a:p>
                    <a:p>
                      <a:endParaRPr lang="en-US" sz="140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Total DB – 615 GB</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b="0"/>
                        <a:t>Varies by table, ex. INVENTTRANS: 1.3GB</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a:t>Total: 98 GB (6x compression)</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400" b="0"/>
                    </a:p>
                    <a:p>
                      <a:r>
                        <a:rPr lang="en-US" sz="1400" b="0"/>
                        <a:t>INVENTTRANS: 360MB (6x compression)</a:t>
                      </a:r>
                    </a:p>
                    <a:p>
                      <a:endParaRPr lang="en-US" sz="1400" b="1"/>
                    </a:p>
                  </a:txBody>
                  <a:tcPr/>
                </a:tc>
                <a:extLst>
                  <a:ext uri="{0D108BD9-81ED-4DB2-BD59-A6C34878D82A}">
                    <a16:rowId xmlns:a16="http://schemas.microsoft.com/office/drawing/2014/main" val="1039054832"/>
                  </a:ext>
                </a:extLst>
              </a:tr>
              <a:tr h="362401">
                <a:tc>
                  <a:txBody>
                    <a:bodyPr/>
                    <a:lstStyle/>
                    <a:p>
                      <a:r>
                        <a:rPr lang="en-US" sz="1400">
                          <a:latin typeface="+mj-lt"/>
                        </a:rPr>
                        <a:t>Operating Costs – data integration</a:t>
                      </a:r>
                    </a:p>
                  </a:txBody>
                  <a:tcPr/>
                </a:tc>
                <a:tc>
                  <a:txBody>
                    <a:bodyPr/>
                    <a:lstStyle/>
                    <a:p>
                      <a:r>
                        <a:rPr lang="en-US" sz="1400"/>
                        <a:t>Data Factory jobs</a:t>
                      </a:r>
                    </a:p>
                    <a:p>
                      <a:r>
                        <a:rPr lang="en-US" sz="1400"/>
                        <a:t>SQL or Data warehouse storage </a:t>
                      </a:r>
                    </a:p>
                    <a:p>
                      <a:r>
                        <a:rPr lang="en-US" sz="1400"/>
                        <a:t>Mts. of data pipelines</a:t>
                      </a:r>
                    </a:p>
                    <a:p>
                      <a:endParaRPr lang="en-US" sz="1400"/>
                    </a:p>
                  </a:txBody>
                  <a:tcPr/>
                </a:tc>
                <a:tc>
                  <a:txBody>
                    <a:bodyPr/>
                    <a:lstStyle/>
                    <a:p>
                      <a:r>
                        <a:rPr lang="en-US" sz="1400"/>
                        <a:t>Synapse analytics (spark) - +$300-$3,000 </a:t>
                      </a:r>
                      <a:r>
                        <a:rPr lang="en-US" sz="1400" err="1"/>
                        <a:t>mo</a:t>
                      </a:r>
                      <a:r>
                        <a:rPr lang="en-US" sz="1400"/>
                        <a:t>*</a:t>
                      </a:r>
                    </a:p>
                  </a:txBody>
                  <a:tcPr/>
                </a:tc>
                <a:extLst>
                  <a:ext uri="{0D108BD9-81ED-4DB2-BD59-A6C34878D82A}">
                    <a16:rowId xmlns:a16="http://schemas.microsoft.com/office/drawing/2014/main" val="3922861473"/>
                  </a:ext>
                </a:extLst>
              </a:tr>
              <a:tr h="362401">
                <a:tc>
                  <a:txBody>
                    <a:bodyPr/>
                    <a:lstStyle/>
                    <a:p>
                      <a:r>
                        <a:rPr lang="en-US" sz="1400">
                          <a:latin typeface="+mj-lt"/>
                        </a:rPr>
                        <a:t>Operating Costs – Query and reporting</a:t>
                      </a:r>
                    </a:p>
                  </a:txBody>
                  <a:tcPr/>
                </a:tc>
                <a:tc>
                  <a:txBody>
                    <a:bodyPr/>
                    <a:lstStyle/>
                    <a:p>
                      <a:r>
                        <a:rPr lang="en-US" sz="1400" b="1"/>
                        <a:t>Synapse query - $10,630 /month (1)</a:t>
                      </a:r>
                    </a:p>
                  </a:txBody>
                  <a:tcPr/>
                </a:tc>
                <a:tc>
                  <a:txBody>
                    <a:bodyPr/>
                    <a:lstStyle/>
                    <a:p>
                      <a:r>
                        <a:rPr lang="en-US" sz="1400" b="1"/>
                        <a:t>Synapse query -  $ 1,701 /month (2)</a:t>
                      </a:r>
                    </a:p>
                    <a:p>
                      <a:r>
                        <a:rPr lang="en-US" sz="1400" b="1"/>
                        <a:t>(6x reduction)</a:t>
                      </a:r>
                    </a:p>
                    <a:p>
                      <a:endParaRPr lang="en-US" sz="1400" b="1"/>
                    </a:p>
                  </a:txBody>
                  <a:tcPr/>
                </a:tc>
                <a:extLst>
                  <a:ext uri="{0D108BD9-81ED-4DB2-BD59-A6C34878D82A}">
                    <a16:rowId xmlns:a16="http://schemas.microsoft.com/office/drawing/2014/main" val="3089656101"/>
                  </a:ext>
                </a:extLst>
              </a:tr>
            </a:tbl>
          </a:graphicData>
        </a:graphic>
      </p:graphicFrame>
      <p:sp>
        <p:nvSpPr>
          <p:cNvPr id="4" name="TextBox 3">
            <a:extLst>
              <a:ext uri="{FF2B5EF4-FFF2-40B4-BE49-F238E27FC236}">
                <a16:creationId xmlns:a16="http://schemas.microsoft.com/office/drawing/2014/main" id="{75FDBE86-22C6-ECF6-13E1-82C672C7C8AE}"/>
              </a:ext>
            </a:extLst>
          </p:cNvPr>
          <p:cNvSpPr txBox="1"/>
          <p:nvPr/>
        </p:nvSpPr>
        <p:spPr>
          <a:xfrm>
            <a:off x="6416535" y="4730402"/>
            <a:ext cx="5186186"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NOTE 1: </a:t>
            </a:r>
            <a:r>
              <a:rPr kumimoji="0" lang="en-US" sz="1200" b="0" i="0" u="none" strike="noStrike" kern="1200" cap="none" spc="0" normalizeH="0" baseline="0" noProof="0">
                <a:ln>
                  <a:noFill/>
                </a:ln>
                <a:solidFill>
                  <a:srgbClr val="000000"/>
                </a:solidFill>
                <a:effectLst/>
                <a:uLnTx/>
                <a:uFillTx/>
                <a:latin typeface="Segoe UI"/>
                <a:ea typeface="+mn-ea"/>
                <a:cs typeface="+mn-cs"/>
              </a:rPr>
              <a:t>Synapse Query charges based on total data processed, which in this case was 2,126 TB (@$5/TB)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mn-ea"/>
                <a:cs typeface="+mn-cs"/>
              </a:rPr>
              <a:t>NOTE 2</a:t>
            </a:r>
            <a:r>
              <a:rPr kumimoji="0" lang="en-US" sz="1200" b="0" i="0" u="none" strike="noStrike" kern="1200" cap="none" spc="0" normalizeH="0" baseline="0" noProof="0">
                <a:ln>
                  <a:noFill/>
                </a:ln>
                <a:solidFill>
                  <a:srgbClr val="000000"/>
                </a:solidFill>
                <a:effectLst/>
                <a:uLnTx/>
                <a:uFillTx/>
                <a:latin typeface="Segoe UI"/>
                <a:ea typeface="+mn-ea"/>
                <a:cs typeface="+mn-cs"/>
              </a:rPr>
              <a:t>: 10x query cost reduction due to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10x data compression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Delta/parquet format is more efficient Partition elimination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109892892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596417"/>
            <a:ext cx="3526537" cy="1661993"/>
          </a:xfrm>
        </p:spPr>
        <p:txBody>
          <a:bodyPr/>
          <a:lstStyle/>
          <a:p>
            <a:r>
              <a:rPr lang="en-US" sz="3600" b="1">
                <a:ea typeface="+mn-lt"/>
                <a:cs typeface="+mn-lt"/>
              </a:rPr>
              <a:t>Lakehouse architecture with Synapse Link</a:t>
            </a:r>
            <a:endParaRPr lang="en-US"/>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841407" y="2934260"/>
            <a:ext cx="6863414" cy="369332"/>
          </a:xfrm>
        </p:spPr>
        <p:txBody>
          <a:bodyPr/>
          <a:lstStyle/>
          <a:p>
            <a:r>
              <a:rPr lang="en-US" sz="2400"/>
              <a:t>Build Lakehouse architecture with Synapse Link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000000"/>
                </a:solidFill>
                <a:latin typeface="Segoe UI"/>
                <a:cs typeface="Segoe UI"/>
              </a:rPr>
              <a:t>4</a:t>
            </a:r>
            <a:endParaRPr kumimoji="0" lang="en-US" sz="9600" b="0" i="0" u="none" strike="noStrike" kern="1200" cap="none" spc="0" normalizeH="0" baseline="0" noProof="0" dirty="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331247174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586740" y="174172"/>
            <a:ext cx="11018520" cy="369332"/>
          </a:xfrm>
        </p:spPr>
        <p:txBody>
          <a:bodyPr/>
          <a:lstStyle/>
          <a:p>
            <a:r>
              <a:rPr lang="en-US" sz="2400" dirty="0">
                <a:solidFill>
                  <a:srgbClr val="FF0000"/>
                </a:solidFill>
              </a:rPr>
              <a:t>Lakehouse : </a:t>
            </a:r>
            <a:r>
              <a:rPr lang="en-US" sz="2400" dirty="0"/>
              <a:t>Synapse Link/Export to Data lake, </a:t>
            </a:r>
            <a:r>
              <a:rPr lang="en-US" sz="2400" dirty="0">
                <a:solidFill>
                  <a:srgbClr val="FF0000"/>
                </a:solidFill>
              </a:rPr>
              <a:t>with Synapse Spark &amp; Serverless </a:t>
            </a:r>
            <a:endParaRPr lang="en-US" sz="2400" dirty="0"/>
          </a:p>
        </p:txBody>
      </p:sp>
      <p:pic>
        <p:nvPicPr>
          <p:cNvPr id="13" name="Picture 12">
            <a:extLst>
              <a:ext uri="{FF2B5EF4-FFF2-40B4-BE49-F238E27FC236}">
                <a16:creationId xmlns:a16="http://schemas.microsoft.com/office/drawing/2014/main" id="{2C94A5EC-8C0F-D7E7-F043-6E7C63A40DC3}"/>
              </a:ext>
            </a:extLst>
          </p:cNvPr>
          <p:cNvPicPr>
            <a:picLocks noChangeAspect="1"/>
          </p:cNvPicPr>
          <p:nvPr/>
        </p:nvPicPr>
        <p:blipFill>
          <a:blip r:embed="rId3"/>
          <a:stretch>
            <a:fillRect/>
          </a:stretch>
        </p:blipFill>
        <p:spPr>
          <a:xfrm>
            <a:off x="753787" y="967869"/>
            <a:ext cx="11220251" cy="4211707"/>
          </a:xfrm>
          <a:prstGeom prst="rect">
            <a:avLst/>
          </a:prstGeom>
          <a:ln>
            <a:solidFill>
              <a:srgbClr val="FF0000"/>
            </a:solidFill>
          </a:ln>
        </p:spPr>
      </p:pic>
      <p:sp>
        <p:nvSpPr>
          <p:cNvPr id="15" name="TextBox 14">
            <a:extLst>
              <a:ext uri="{FF2B5EF4-FFF2-40B4-BE49-F238E27FC236}">
                <a16:creationId xmlns:a16="http://schemas.microsoft.com/office/drawing/2014/main" id="{28153B0E-8631-5C4A-73D4-06E264C3C0EB}"/>
              </a:ext>
            </a:extLst>
          </p:cNvPr>
          <p:cNvSpPr txBox="1"/>
          <p:nvPr/>
        </p:nvSpPr>
        <p:spPr>
          <a:xfrm>
            <a:off x="586740" y="6314496"/>
            <a:ext cx="6747340" cy="369332"/>
          </a:xfrm>
          <a:prstGeom prst="rect">
            <a:avLst/>
          </a:prstGeom>
          <a:noFill/>
        </p:spPr>
        <p:txBody>
          <a:bodyPr wrap="square">
            <a:spAutoFit/>
          </a:bodyPr>
          <a:lstStyle/>
          <a:p>
            <a:pPr algn="l"/>
            <a:r>
              <a:rPr lang="en-US" b="1">
                <a:solidFill>
                  <a:srgbClr val="FF0000"/>
                </a:solidFill>
              </a:rPr>
              <a:t>Previous</a:t>
            </a:r>
            <a:r>
              <a:rPr lang="en-US" sz="1800" b="1">
                <a:solidFill>
                  <a:srgbClr val="FF0000"/>
                </a:solidFill>
              </a:rPr>
              <a:t> pattern </a:t>
            </a:r>
          </a:p>
        </p:txBody>
      </p:sp>
    </p:spTree>
    <p:extLst>
      <p:ext uri="{BB962C8B-B14F-4D97-AF65-F5344CB8AC3E}">
        <p14:creationId xmlns:p14="http://schemas.microsoft.com/office/powerpoint/2010/main" val="285604338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612BD-CBE0-4544-A446-B76B8B2E2588}"/>
              </a:ext>
            </a:extLst>
          </p:cNvPr>
          <p:cNvSpPr>
            <a:spLocks noGrp="1"/>
          </p:cNvSpPr>
          <p:nvPr>
            <p:ph type="title"/>
          </p:nvPr>
        </p:nvSpPr>
        <p:spPr/>
        <p:txBody>
          <a:bodyPr/>
          <a:lstStyle/>
          <a:p>
            <a:r>
              <a:rPr lang="en-US"/>
              <a:t>Purpose of this deck</a:t>
            </a:r>
          </a:p>
        </p:txBody>
      </p:sp>
      <p:graphicFrame>
        <p:nvGraphicFramePr>
          <p:cNvPr id="6" name="Table 5">
            <a:extLst>
              <a:ext uri="{FF2B5EF4-FFF2-40B4-BE49-F238E27FC236}">
                <a16:creationId xmlns:a16="http://schemas.microsoft.com/office/drawing/2014/main" id="{91BC87A2-B56C-BF4E-9DC8-32775DAABE94}"/>
              </a:ext>
            </a:extLst>
          </p:cNvPr>
          <p:cNvGraphicFramePr>
            <a:graphicFrameLocks noGrp="1"/>
          </p:cNvGraphicFramePr>
          <p:nvPr>
            <p:extLst>
              <p:ext uri="{D42A27DB-BD31-4B8C-83A1-F6EECF244321}">
                <p14:modId xmlns:p14="http://schemas.microsoft.com/office/powerpoint/2010/main" val="633634980"/>
              </p:ext>
            </p:extLst>
          </p:nvPr>
        </p:nvGraphicFramePr>
        <p:xfrm>
          <a:off x="586740" y="1185542"/>
          <a:ext cx="11018520" cy="4893802"/>
        </p:xfrm>
        <a:graphic>
          <a:graphicData uri="http://schemas.openxmlformats.org/drawingml/2006/table">
            <a:tbl>
              <a:tblPr firstRow="1" bandRow="1">
                <a:tableStyleId>{5C22544A-7EE6-4342-B048-85BDC9FD1C3A}</a:tableStyleId>
              </a:tblPr>
              <a:tblGrid>
                <a:gridCol w="2463695">
                  <a:extLst>
                    <a:ext uri="{9D8B030D-6E8A-4147-A177-3AD203B41FA5}">
                      <a16:colId xmlns:a16="http://schemas.microsoft.com/office/drawing/2014/main" val="2971010500"/>
                    </a:ext>
                  </a:extLst>
                </a:gridCol>
                <a:gridCol w="8554825">
                  <a:extLst>
                    <a:ext uri="{9D8B030D-6E8A-4147-A177-3AD203B41FA5}">
                      <a16:colId xmlns:a16="http://schemas.microsoft.com/office/drawing/2014/main" val="839557162"/>
                    </a:ext>
                  </a:extLst>
                </a:gridCol>
              </a:tblGrid>
              <a:tr h="389989">
                <a:tc>
                  <a:txBody>
                    <a:bodyPr/>
                    <a:lstStyle/>
                    <a:p>
                      <a:r>
                        <a:rPr lang="en-US">
                          <a:solidFill>
                            <a:schemeClr val="tx1"/>
                          </a:solidFill>
                        </a:rPr>
                        <a:t>Speaker:</a:t>
                      </a:r>
                    </a:p>
                  </a:txBody>
                  <a:tcPr>
                    <a:noFill/>
                  </a:tcPr>
                </a:tc>
                <a:tc>
                  <a:txBody>
                    <a:bodyPr/>
                    <a:lstStyle/>
                    <a:p>
                      <a:r>
                        <a:rPr lang="en-US" sz="1600" b="0" i="0" kern="1200" dirty="0">
                          <a:solidFill>
                            <a:schemeClr val="tx1"/>
                          </a:solidFill>
                          <a:effectLst/>
                          <a:latin typeface="+mn-lt"/>
                          <a:ea typeface="+mn-ea"/>
                          <a:cs typeface="+mn-cs"/>
                        </a:rPr>
                        <a:t>In-house Specialist, Microsoft Spokesperson or Partner (Leader/Exec/SME)</a:t>
                      </a:r>
                      <a:r>
                        <a:rPr lang="en-US" sz="1600" b="1" i="0" kern="1200" dirty="0">
                          <a:solidFill>
                            <a:schemeClr val="tx1"/>
                          </a:solidFill>
                          <a:effectLst/>
                          <a:latin typeface="+mn-lt"/>
                          <a:ea typeface="+mn-ea"/>
                          <a:cs typeface="+mn-cs"/>
                        </a:rPr>
                        <a:t>​</a:t>
                      </a:r>
                      <a:endParaRPr lang="en-US" sz="1600" dirty="0">
                        <a:solidFill>
                          <a:schemeClr val="tx1"/>
                        </a:solidFill>
                      </a:endParaRPr>
                    </a:p>
                  </a:txBody>
                  <a:tcPr>
                    <a:noFill/>
                  </a:tcPr>
                </a:tc>
                <a:extLst>
                  <a:ext uri="{0D108BD9-81ED-4DB2-BD59-A6C34878D82A}">
                    <a16:rowId xmlns:a16="http://schemas.microsoft.com/office/drawing/2014/main" val="2066920458"/>
                  </a:ext>
                </a:extLst>
              </a:tr>
              <a:tr h="389989">
                <a:tc>
                  <a:txBody>
                    <a:bodyPr/>
                    <a:lstStyle/>
                    <a:p>
                      <a:r>
                        <a:rPr lang="en-US" b="1">
                          <a:solidFill>
                            <a:schemeClr val="tx1"/>
                          </a:solidFill>
                        </a:rPr>
                        <a:t>Audience:</a:t>
                      </a:r>
                    </a:p>
                  </a:txBody>
                  <a:tcPr>
                    <a:noFill/>
                  </a:tcPr>
                </a:tc>
                <a:tc>
                  <a:txBody>
                    <a:bodyPr/>
                    <a:lstStyle/>
                    <a:p>
                      <a:r>
                        <a:rPr lang="en-US" sz="1600" b="0" i="0" kern="1200" dirty="0">
                          <a:solidFill>
                            <a:schemeClr val="tx1"/>
                          </a:solidFill>
                          <a:effectLst/>
                          <a:latin typeface="+mn-lt"/>
                          <a:ea typeface="+mn-ea"/>
                          <a:cs typeface="+mn-cs"/>
                        </a:rPr>
                        <a:t>IT Solution Architect, Data and BI Professionals</a:t>
                      </a:r>
                      <a:endParaRPr lang="en-US" sz="1600" dirty="0">
                        <a:solidFill>
                          <a:schemeClr val="tx1"/>
                        </a:solidFill>
                      </a:endParaRPr>
                    </a:p>
                  </a:txBody>
                  <a:tcPr>
                    <a:noFill/>
                  </a:tcPr>
                </a:tc>
                <a:extLst>
                  <a:ext uri="{0D108BD9-81ED-4DB2-BD59-A6C34878D82A}">
                    <a16:rowId xmlns:a16="http://schemas.microsoft.com/office/drawing/2014/main" val="652227045"/>
                  </a:ext>
                </a:extLst>
              </a:tr>
              <a:tr h="389989">
                <a:tc>
                  <a:txBody>
                    <a:bodyPr/>
                    <a:lstStyle/>
                    <a:p>
                      <a:r>
                        <a:rPr lang="en-US" b="1">
                          <a:solidFill>
                            <a:schemeClr val="tx1"/>
                          </a:solidFill>
                        </a:rPr>
                        <a:t>Title:</a:t>
                      </a:r>
                    </a:p>
                  </a:txBody>
                  <a:tcPr>
                    <a:noFill/>
                  </a:tcPr>
                </a:tc>
                <a:tc>
                  <a:txBody>
                    <a:bodyPr/>
                    <a:lstStyle/>
                    <a:p>
                      <a:r>
                        <a:rPr lang="en-US" sz="1600" b="0" i="0" kern="1200" dirty="0">
                          <a:solidFill>
                            <a:schemeClr val="tx1"/>
                          </a:solidFill>
                          <a:effectLst/>
                          <a:latin typeface="+mn-lt"/>
                          <a:ea typeface="+mn-ea"/>
                          <a:cs typeface="+mn-cs"/>
                        </a:rPr>
                        <a:t>Transition to Synapse Link – Deep dive on architecture patterns</a:t>
                      </a:r>
                      <a:endParaRPr lang="en-US" sz="1600" dirty="0">
                        <a:solidFill>
                          <a:schemeClr val="tx1"/>
                        </a:solidFill>
                      </a:endParaRPr>
                    </a:p>
                  </a:txBody>
                  <a:tcPr>
                    <a:noFill/>
                  </a:tcPr>
                </a:tc>
                <a:extLst>
                  <a:ext uri="{0D108BD9-81ED-4DB2-BD59-A6C34878D82A}">
                    <a16:rowId xmlns:a16="http://schemas.microsoft.com/office/drawing/2014/main" val="2721299554"/>
                  </a:ext>
                </a:extLst>
              </a:tr>
              <a:tr h="389989">
                <a:tc>
                  <a:txBody>
                    <a:bodyPr/>
                    <a:lstStyle/>
                    <a:p>
                      <a:r>
                        <a:rPr lang="en-US" b="1">
                          <a:solidFill>
                            <a:schemeClr val="tx1"/>
                          </a:solidFill>
                        </a:rPr>
                        <a:t>Length &amp; Version:</a:t>
                      </a:r>
                    </a:p>
                  </a:txBody>
                  <a:tcPr>
                    <a:noFill/>
                  </a:tcPr>
                </a:tc>
                <a:tc>
                  <a:txBody>
                    <a:bodyPr/>
                    <a:lstStyle/>
                    <a:p>
                      <a:r>
                        <a:rPr lang="en-US" sz="1600" dirty="0">
                          <a:solidFill>
                            <a:schemeClr val="tx1"/>
                          </a:solidFill>
                        </a:rPr>
                        <a:t>60 minutes, last updated Dec 2023</a:t>
                      </a:r>
                    </a:p>
                  </a:txBody>
                  <a:tcPr>
                    <a:noFill/>
                  </a:tcPr>
                </a:tc>
                <a:extLst>
                  <a:ext uri="{0D108BD9-81ED-4DB2-BD59-A6C34878D82A}">
                    <a16:rowId xmlns:a16="http://schemas.microsoft.com/office/drawing/2014/main" val="3190850854"/>
                  </a:ext>
                </a:extLst>
              </a:tr>
              <a:tr h="389989">
                <a:tc>
                  <a:txBody>
                    <a:bodyPr/>
                    <a:lstStyle/>
                    <a:p>
                      <a:r>
                        <a:rPr lang="en-US" b="1">
                          <a:solidFill>
                            <a:schemeClr val="tx1"/>
                          </a:solidFill>
                        </a:rPr>
                        <a:t>Content Level:</a:t>
                      </a:r>
                    </a:p>
                  </a:txBody>
                  <a:tcPr>
                    <a:noFill/>
                  </a:tcPr>
                </a:tc>
                <a:tc>
                  <a:txBody>
                    <a:bodyPr/>
                    <a:lstStyle/>
                    <a:p>
                      <a:r>
                        <a:rPr lang="en-US" sz="1600" dirty="0">
                          <a:solidFill>
                            <a:schemeClr val="tx1"/>
                          </a:solidFill>
                        </a:rPr>
                        <a:t>Level 300 for external &amp; internal use</a:t>
                      </a:r>
                    </a:p>
                  </a:txBody>
                  <a:tcPr>
                    <a:noFill/>
                  </a:tcPr>
                </a:tc>
                <a:extLst>
                  <a:ext uri="{0D108BD9-81ED-4DB2-BD59-A6C34878D82A}">
                    <a16:rowId xmlns:a16="http://schemas.microsoft.com/office/drawing/2014/main" val="1385262682"/>
                  </a:ext>
                </a:extLst>
              </a:tr>
              <a:tr h="609023">
                <a:tc>
                  <a:txBody>
                    <a:bodyPr/>
                    <a:lstStyle/>
                    <a:p>
                      <a:r>
                        <a:rPr lang="en-US" b="1">
                          <a:solidFill>
                            <a:schemeClr val="tx1"/>
                          </a:solidFill>
                        </a:rPr>
                        <a:t>Deck Contacts:</a:t>
                      </a:r>
                    </a:p>
                  </a:txBody>
                  <a:tcPr>
                    <a:noFill/>
                  </a:tcPr>
                </a:tc>
                <a:tc>
                  <a:txBody>
                    <a:bodyPr/>
                    <a:lstStyle/>
                    <a:p>
                      <a:r>
                        <a:rPr lang="en-US" sz="1600" dirty="0">
                          <a:solidFill>
                            <a:schemeClr val="tx1"/>
                          </a:solidFill>
                        </a:rPr>
                        <a:t>Microsoft Product team: Jila Yadav, Milinda Vitharana, Jason Huang, Rich Black, Steven Koppens, Aman Nain</a:t>
                      </a:r>
                    </a:p>
                  </a:txBody>
                  <a:tcPr>
                    <a:noFill/>
                  </a:tcPr>
                </a:tc>
                <a:extLst>
                  <a:ext uri="{0D108BD9-81ED-4DB2-BD59-A6C34878D82A}">
                    <a16:rowId xmlns:a16="http://schemas.microsoft.com/office/drawing/2014/main" val="367878000"/>
                  </a:ext>
                </a:extLst>
              </a:tr>
              <a:tr h="609023">
                <a:tc>
                  <a:txBody>
                    <a:bodyPr/>
                    <a:lstStyle/>
                    <a:p>
                      <a:r>
                        <a:rPr lang="en-US" b="1">
                          <a:solidFill>
                            <a:schemeClr val="tx1"/>
                          </a:solidFill>
                        </a:rPr>
                        <a:t>Desired Outcomes:</a:t>
                      </a:r>
                    </a:p>
                  </a:txBody>
                  <a:tcPr>
                    <a:noFill/>
                  </a:tcPr>
                </a:tc>
                <a:tc>
                  <a:txBody>
                    <a:bodyPr/>
                    <a:lstStyle/>
                    <a:p>
                      <a:r>
                        <a:rPr lang="en-US" sz="1600" dirty="0">
                          <a:solidFill>
                            <a:schemeClr val="tx1"/>
                          </a:solidFill>
                        </a:rPr>
                        <a:t>Clear understanding of different architecture patterns that customers have adapted with Export to data lake, steps required to transition to Synapse Link. Proof of concept or planning workshop with an inhouse specialist, Microsoft Services or Partner</a:t>
                      </a:r>
                    </a:p>
                  </a:txBody>
                  <a:tcPr>
                    <a:noFill/>
                  </a:tcPr>
                </a:tc>
                <a:extLst>
                  <a:ext uri="{0D108BD9-81ED-4DB2-BD59-A6C34878D82A}">
                    <a16:rowId xmlns:a16="http://schemas.microsoft.com/office/drawing/2014/main" val="977856438"/>
                  </a:ext>
                </a:extLst>
              </a:tr>
              <a:tr h="1511874">
                <a:tc>
                  <a:txBody>
                    <a:bodyPr/>
                    <a:lstStyle/>
                    <a:p>
                      <a:r>
                        <a:rPr lang="en-US" b="1">
                          <a:solidFill>
                            <a:schemeClr val="tx1"/>
                          </a:solidFill>
                        </a:rPr>
                        <a:t>Usage Guide:</a:t>
                      </a:r>
                    </a:p>
                  </a:txBody>
                  <a:tcPr>
                    <a:noFill/>
                  </a:tcPr>
                </a:tc>
                <a:tc>
                  <a:txBody>
                    <a:bodyPr/>
                    <a:lstStyle/>
                    <a:p>
                      <a:pPr marL="285750" indent="-285750" rtl="0" fontAlgn="base">
                        <a:spcAft>
                          <a:spcPts val="500"/>
                        </a:spcAft>
                        <a:buFont typeface="Arial" panose="020B0604020202020204" pitchFamily="34" charset="0"/>
                        <a:buChar char="•"/>
                      </a:pPr>
                      <a:r>
                        <a:rPr lang="en-US" sz="1600" b="0" i="0" kern="1200" dirty="0">
                          <a:solidFill>
                            <a:schemeClr val="tx1"/>
                          </a:solidFill>
                          <a:effectLst/>
                          <a:latin typeface="+mn-lt"/>
                          <a:ea typeface="+mn-ea"/>
                          <a:cs typeface="+mn-cs"/>
                        </a:rPr>
                        <a:t>Slides should be adaptive to the specific audience situation – feel free to reorder slides, hide slides, etc. that you feel fit with your audience and the products they currently use.</a:t>
                      </a:r>
                    </a:p>
                  </a:txBody>
                  <a:tcPr>
                    <a:noFill/>
                  </a:tcPr>
                </a:tc>
                <a:extLst>
                  <a:ext uri="{0D108BD9-81ED-4DB2-BD59-A6C34878D82A}">
                    <a16:rowId xmlns:a16="http://schemas.microsoft.com/office/drawing/2014/main" val="1260234901"/>
                  </a:ext>
                </a:extLst>
              </a:tr>
            </a:tbl>
          </a:graphicData>
        </a:graphic>
      </p:graphicFrame>
    </p:spTree>
    <p:extLst>
      <p:ext uri="{BB962C8B-B14F-4D97-AF65-F5344CB8AC3E}">
        <p14:creationId xmlns:p14="http://schemas.microsoft.com/office/powerpoint/2010/main" val="220733339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586740" y="174172"/>
            <a:ext cx="11018520" cy="369332"/>
          </a:xfrm>
        </p:spPr>
        <p:txBody>
          <a:bodyPr/>
          <a:lstStyle/>
          <a:p>
            <a:r>
              <a:rPr lang="en-US" sz="2400" dirty="0">
                <a:solidFill>
                  <a:srgbClr val="FF0000"/>
                </a:solidFill>
              </a:rPr>
              <a:t>Lakehouse : </a:t>
            </a:r>
            <a:r>
              <a:rPr lang="en-US" sz="2400" dirty="0"/>
              <a:t>Synapse Link (BYOL), </a:t>
            </a:r>
            <a:r>
              <a:rPr lang="en-US" sz="2400" dirty="0">
                <a:solidFill>
                  <a:srgbClr val="FF0000"/>
                </a:solidFill>
              </a:rPr>
              <a:t>with Synapse Spark and Serverless </a:t>
            </a:r>
            <a:endParaRPr lang="en-US" sz="2400" dirty="0"/>
          </a:p>
        </p:txBody>
      </p:sp>
      <p:sp>
        <p:nvSpPr>
          <p:cNvPr id="15" name="TextBox 14">
            <a:extLst>
              <a:ext uri="{FF2B5EF4-FFF2-40B4-BE49-F238E27FC236}">
                <a16:creationId xmlns:a16="http://schemas.microsoft.com/office/drawing/2014/main" id="{28153B0E-8631-5C4A-73D4-06E264C3C0EB}"/>
              </a:ext>
            </a:extLst>
          </p:cNvPr>
          <p:cNvSpPr txBox="1"/>
          <p:nvPr/>
        </p:nvSpPr>
        <p:spPr>
          <a:xfrm>
            <a:off x="586740" y="6314496"/>
            <a:ext cx="6747340" cy="369332"/>
          </a:xfrm>
          <a:prstGeom prst="rect">
            <a:avLst/>
          </a:prstGeom>
          <a:noFill/>
        </p:spPr>
        <p:txBody>
          <a:bodyPr wrap="square">
            <a:spAutoFit/>
          </a:bodyPr>
          <a:lstStyle/>
          <a:p>
            <a:pPr algn="l"/>
            <a:r>
              <a:rPr lang="en-US" b="1">
                <a:solidFill>
                  <a:srgbClr val="FF0000"/>
                </a:solidFill>
              </a:rPr>
              <a:t>New </a:t>
            </a:r>
            <a:r>
              <a:rPr lang="en-US" sz="1800" b="1">
                <a:solidFill>
                  <a:srgbClr val="FF0000"/>
                </a:solidFill>
              </a:rPr>
              <a:t>pattern </a:t>
            </a:r>
          </a:p>
        </p:txBody>
      </p:sp>
      <p:pic>
        <p:nvPicPr>
          <p:cNvPr id="2" name="Picture 1">
            <a:extLst>
              <a:ext uri="{FF2B5EF4-FFF2-40B4-BE49-F238E27FC236}">
                <a16:creationId xmlns:a16="http://schemas.microsoft.com/office/drawing/2014/main" id="{539D69E0-2156-7AA8-9CEA-3B7D5102E0CB}"/>
              </a:ext>
            </a:extLst>
          </p:cNvPr>
          <p:cNvPicPr>
            <a:picLocks noChangeAspect="1"/>
          </p:cNvPicPr>
          <p:nvPr/>
        </p:nvPicPr>
        <p:blipFill>
          <a:blip r:embed="rId3"/>
          <a:stretch>
            <a:fillRect/>
          </a:stretch>
        </p:blipFill>
        <p:spPr>
          <a:xfrm>
            <a:off x="646083" y="1017143"/>
            <a:ext cx="11048872" cy="4889671"/>
          </a:xfrm>
          <a:prstGeom prst="rect">
            <a:avLst/>
          </a:prstGeom>
          <a:ln>
            <a:solidFill>
              <a:srgbClr val="FF0000"/>
            </a:solidFill>
          </a:ln>
        </p:spPr>
      </p:pic>
    </p:spTree>
    <p:extLst>
      <p:ext uri="{BB962C8B-B14F-4D97-AF65-F5344CB8AC3E}">
        <p14:creationId xmlns:p14="http://schemas.microsoft.com/office/powerpoint/2010/main" val="248889292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010E9054-155E-6730-86CC-309B826269CF}"/>
              </a:ext>
            </a:extLst>
          </p:cNvPr>
          <p:cNvSpPr/>
          <p:nvPr/>
        </p:nvSpPr>
        <p:spPr bwMode="auto">
          <a:xfrm>
            <a:off x="4548150" y="1767123"/>
            <a:ext cx="2032128" cy="39444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586740" y="174172"/>
            <a:ext cx="11018520" cy="369332"/>
          </a:xfrm>
        </p:spPr>
        <p:txBody>
          <a:bodyPr/>
          <a:lstStyle/>
          <a:p>
            <a:r>
              <a:rPr lang="en-US" sz="2400" dirty="0">
                <a:solidFill>
                  <a:srgbClr val="FF0000"/>
                </a:solidFill>
              </a:rPr>
              <a:t>Lakehouse : </a:t>
            </a:r>
            <a:r>
              <a:rPr lang="en-US" sz="2400" dirty="0"/>
              <a:t>Synapse Link (BYOL), </a:t>
            </a:r>
            <a:r>
              <a:rPr lang="en-US" sz="2400" dirty="0">
                <a:solidFill>
                  <a:srgbClr val="FF0000"/>
                </a:solidFill>
              </a:rPr>
              <a:t>with Databricks</a:t>
            </a:r>
            <a:endParaRPr lang="en-US" sz="2400" dirty="0"/>
          </a:p>
        </p:txBody>
      </p:sp>
      <p:sp>
        <p:nvSpPr>
          <p:cNvPr id="15" name="TextBox 14">
            <a:extLst>
              <a:ext uri="{FF2B5EF4-FFF2-40B4-BE49-F238E27FC236}">
                <a16:creationId xmlns:a16="http://schemas.microsoft.com/office/drawing/2014/main" id="{28153B0E-8631-5C4A-73D4-06E264C3C0EB}"/>
              </a:ext>
            </a:extLst>
          </p:cNvPr>
          <p:cNvSpPr txBox="1"/>
          <p:nvPr/>
        </p:nvSpPr>
        <p:spPr>
          <a:xfrm>
            <a:off x="586740" y="6314496"/>
            <a:ext cx="6747340" cy="369332"/>
          </a:xfrm>
          <a:prstGeom prst="rect">
            <a:avLst/>
          </a:prstGeom>
          <a:noFill/>
        </p:spPr>
        <p:txBody>
          <a:bodyPr wrap="square">
            <a:spAutoFit/>
          </a:bodyPr>
          <a:lstStyle/>
          <a:p>
            <a:pPr algn="l"/>
            <a:r>
              <a:rPr lang="en-US" b="1">
                <a:solidFill>
                  <a:srgbClr val="FF0000"/>
                </a:solidFill>
              </a:rPr>
              <a:t>New </a:t>
            </a:r>
            <a:r>
              <a:rPr lang="en-US" sz="1800" b="1">
                <a:solidFill>
                  <a:srgbClr val="FF0000"/>
                </a:solidFill>
              </a:rPr>
              <a:t>pattern </a:t>
            </a:r>
          </a:p>
        </p:txBody>
      </p:sp>
      <p:sp>
        <p:nvSpPr>
          <p:cNvPr id="5" name="Rectangle 4">
            <a:extLst>
              <a:ext uri="{FF2B5EF4-FFF2-40B4-BE49-F238E27FC236}">
                <a16:creationId xmlns:a16="http://schemas.microsoft.com/office/drawing/2014/main" id="{2590FCAE-5A65-6D08-D2A3-3B79D39BD38A}"/>
              </a:ext>
            </a:extLst>
          </p:cNvPr>
          <p:cNvSpPr/>
          <p:nvPr/>
        </p:nvSpPr>
        <p:spPr bwMode="auto">
          <a:xfrm>
            <a:off x="1029854" y="1985818"/>
            <a:ext cx="1736437" cy="840509"/>
          </a:xfrm>
          <a:prstGeom prst="rect">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Export to data lake</a:t>
            </a:r>
          </a:p>
          <a:p>
            <a:pPr algn="l" defTabSz="932472" fontAlgn="base">
              <a:spcBef>
                <a:spcPct val="0"/>
              </a:spcBef>
              <a:spcAft>
                <a:spcPct val="0"/>
              </a:spcAft>
            </a:pPr>
            <a:r>
              <a:rPr lang="en-US" sz="1200">
                <a:solidFill>
                  <a:schemeClr val="tx1"/>
                </a:solidFill>
                <a:ea typeface="Segoe UI" pitchFamily="34" charset="0"/>
                <a:cs typeface="Segoe UI" pitchFamily="34" charset="0"/>
              </a:rPr>
              <a:t>(F&amp;O Tables)</a:t>
            </a:r>
          </a:p>
        </p:txBody>
      </p:sp>
      <p:cxnSp>
        <p:nvCxnSpPr>
          <p:cNvPr id="9" name="Straight Arrow Connector 8">
            <a:extLst>
              <a:ext uri="{FF2B5EF4-FFF2-40B4-BE49-F238E27FC236}">
                <a16:creationId xmlns:a16="http://schemas.microsoft.com/office/drawing/2014/main" id="{3A5AE8DC-2AD4-7782-BA2B-41B863C0F890}"/>
              </a:ext>
            </a:extLst>
          </p:cNvPr>
          <p:cNvCxnSpPr>
            <a:cxnSpLocks/>
            <a:endCxn id="31" idx="1"/>
          </p:cNvCxnSpPr>
          <p:nvPr/>
        </p:nvCxnSpPr>
        <p:spPr>
          <a:xfrm>
            <a:off x="2754949" y="2378553"/>
            <a:ext cx="971704" cy="13734"/>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0EA94A9-72F3-48A2-4584-B84F849961D5}"/>
              </a:ext>
            </a:extLst>
          </p:cNvPr>
          <p:cNvCxnSpPr>
            <a:cxnSpLocks/>
            <a:stCxn id="31" idx="3"/>
            <a:endCxn id="44" idx="1"/>
          </p:cNvCxnSpPr>
          <p:nvPr/>
        </p:nvCxnSpPr>
        <p:spPr>
          <a:xfrm flipV="1">
            <a:off x="4126512" y="2343017"/>
            <a:ext cx="1338428" cy="4927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A0B61BE-5D4A-2FE2-B427-6765358DA46F}"/>
              </a:ext>
            </a:extLst>
          </p:cNvPr>
          <p:cNvCxnSpPr>
            <a:cxnSpLocks/>
            <a:stCxn id="44" idx="2"/>
            <a:endCxn id="45" idx="0"/>
          </p:cNvCxnSpPr>
          <p:nvPr/>
        </p:nvCxnSpPr>
        <p:spPr>
          <a:xfrm>
            <a:off x="5664870" y="2542946"/>
            <a:ext cx="37922" cy="159467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E09777F-8409-3CA6-AF3E-AE3C6AD49C14}"/>
              </a:ext>
            </a:extLst>
          </p:cNvPr>
          <p:cNvCxnSpPr>
            <a:cxnSpLocks/>
            <a:stCxn id="45" idx="2"/>
          </p:cNvCxnSpPr>
          <p:nvPr/>
        </p:nvCxnSpPr>
        <p:spPr>
          <a:xfrm>
            <a:off x="5702792" y="4537480"/>
            <a:ext cx="14084" cy="6897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780E630-B04F-2C31-100F-531074479E14}"/>
              </a:ext>
            </a:extLst>
          </p:cNvPr>
          <p:cNvCxnSpPr>
            <a:cxnSpLocks/>
            <a:endCxn id="60" idx="1"/>
          </p:cNvCxnSpPr>
          <p:nvPr/>
        </p:nvCxnSpPr>
        <p:spPr>
          <a:xfrm flipV="1">
            <a:off x="2297601" y="4352669"/>
            <a:ext cx="1334582" cy="1082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4E049FC-7846-9423-09B0-E097B7C4E6E6}"/>
              </a:ext>
            </a:extLst>
          </p:cNvPr>
          <p:cNvCxnSpPr>
            <a:cxnSpLocks/>
            <a:stCxn id="60" idx="3"/>
            <a:endCxn id="45" idx="1"/>
          </p:cNvCxnSpPr>
          <p:nvPr/>
        </p:nvCxnSpPr>
        <p:spPr>
          <a:xfrm flipV="1">
            <a:off x="4187075" y="4337551"/>
            <a:ext cx="1315787" cy="1511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FC1D1F-D073-D55C-EED9-C0F8E5154EE0}"/>
              </a:ext>
            </a:extLst>
          </p:cNvPr>
          <p:cNvCxnSpPr>
            <a:cxnSpLocks/>
            <a:stCxn id="46" idx="3"/>
            <a:endCxn id="61" idx="1"/>
          </p:cNvCxnSpPr>
          <p:nvPr/>
        </p:nvCxnSpPr>
        <p:spPr>
          <a:xfrm flipV="1">
            <a:off x="5942582" y="5238716"/>
            <a:ext cx="899647" cy="1378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2784D7F-0F15-8845-078A-E2DF4B840F84}"/>
              </a:ext>
            </a:extLst>
          </p:cNvPr>
          <p:cNvCxnSpPr>
            <a:cxnSpLocks/>
            <a:endCxn id="24" idx="1"/>
          </p:cNvCxnSpPr>
          <p:nvPr/>
        </p:nvCxnSpPr>
        <p:spPr>
          <a:xfrm flipV="1">
            <a:off x="2766291" y="3379204"/>
            <a:ext cx="965973" cy="9842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4" name="Picture 2" descr="Azure · Diagrams">
            <a:extLst>
              <a:ext uri="{FF2B5EF4-FFF2-40B4-BE49-F238E27FC236}">
                <a16:creationId xmlns:a16="http://schemas.microsoft.com/office/drawing/2014/main" id="{262FB013-C4EA-6C7A-271A-0B57F1742F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64" y="3179274"/>
            <a:ext cx="399859" cy="399859"/>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7E313607-A72D-83AE-D981-2506609A6DE9}"/>
              </a:ext>
            </a:extLst>
          </p:cNvPr>
          <p:cNvSpPr txBox="1"/>
          <p:nvPr/>
        </p:nvSpPr>
        <p:spPr>
          <a:xfrm>
            <a:off x="3603943" y="4574888"/>
            <a:ext cx="860813" cy="161583"/>
          </a:xfrm>
          <a:prstGeom prst="rect">
            <a:avLst/>
          </a:prstGeom>
          <a:noFill/>
        </p:spPr>
        <p:txBody>
          <a:bodyPr wrap="none" lIns="0" tIns="0" rIns="0" bIns="0" rtlCol="0">
            <a:spAutoFit/>
          </a:bodyPr>
          <a:lstStyle/>
          <a:p>
            <a:pPr algn="l"/>
            <a:r>
              <a:rPr lang="en-US" sz="1050"/>
              <a:t>Synapse Spark</a:t>
            </a:r>
          </a:p>
        </p:txBody>
      </p:sp>
      <p:pic>
        <p:nvPicPr>
          <p:cNvPr id="31" name="Picture 2" descr="Azure · Diagrams">
            <a:extLst>
              <a:ext uri="{FF2B5EF4-FFF2-40B4-BE49-F238E27FC236}">
                <a16:creationId xmlns:a16="http://schemas.microsoft.com/office/drawing/2014/main" id="{38DB99F4-677B-0612-732D-15558AD609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653" y="2192357"/>
            <a:ext cx="399859" cy="399859"/>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cxnSp>
        <p:nvCxnSpPr>
          <p:cNvPr id="40" name="Straight Arrow Connector 39">
            <a:extLst>
              <a:ext uri="{FF2B5EF4-FFF2-40B4-BE49-F238E27FC236}">
                <a16:creationId xmlns:a16="http://schemas.microsoft.com/office/drawing/2014/main" id="{E9CB3CE0-006C-8C7E-B185-4761C5E73537}"/>
              </a:ext>
            </a:extLst>
          </p:cNvPr>
          <p:cNvCxnSpPr>
            <a:cxnSpLocks/>
            <a:stCxn id="24" idx="3"/>
            <a:endCxn id="44" idx="1"/>
          </p:cNvCxnSpPr>
          <p:nvPr/>
        </p:nvCxnSpPr>
        <p:spPr>
          <a:xfrm flipV="1">
            <a:off x="4132123" y="2343017"/>
            <a:ext cx="1332817" cy="103618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44" name="Picture 2" descr="Azure · Diagrams">
            <a:extLst>
              <a:ext uri="{FF2B5EF4-FFF2-40B4-BE49-F238E27FC236}">
                <a16:creationId xmlns:a16="http://schemas.microsoft.com/office/drawing/2014/main" id="{0AC3091D-F07B-9BFA-1F14-1E15A666E2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4940" y="2143087"/>
            <a:ext cx="399859" cy="399859"/>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5" name="Picture 2" descr="Azure · Diagrams">
            <a:extLst>
              <a:ext uri="{FF2B5EF4-FFF2-40B4-BE49-F238E27FC236}">
                <a16:creationId xmlns:a16="http://schemas.microsoft.com/office/drawing/2014/main" id="{67164C2D-5CB4-E55B-209B-C8B410F3F3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2862" y="4137621"/>
            <a:ext cx="399859" cy="399859"/>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6" name="Picture 2" descr="Azure · Diagrams">
            <a:extLst>
              <a:ext uri="{FF2B5EF4-FFF2-40B4-BE49-F238E27FC236}">
                <a16:creationId xmlns:a16="http://schemas.microsoft.com/office/drawing/2014/main" id="{AAC63A63-97C7-4D97-0972-9D64CB24E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2723" y="5052574"/>
            <a:ext cx="399859" cy="399859"/>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6" name="Picture 2" descr="Databricks fires up runtime 5.0 for Apache Spark 2.4.0 • DEVCLASS">
            <a:extLst>
              <a:ext uri="{FF2B5EF4-FFF2-40B4-BE49-F238E27FC236}">
                <a16:creationId xmlns:a16="http://schemas.microsoft.com/office/drawing/2014/main" id="{10EEA7A4-9336-58CD-8EF4-F608677C0B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4798" y="1785743"/>
            <a:ext cx="562502" cy="280782"/>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DB900B2D-11F4-A65B-E8A0-D39F787E9832}"/>
              </a:ext>
            </a:extLst>
          </p:cNvPr>
          <p:cNvSpPr/>
          <p:nvPr/>
        </p:nvSpPr>
        <p:spPr bwMode="auto">
          <a:xfrm>
            <a:off x="854666" y="3811450"/>
            <a:ext cx="1900284" cy="984285"/>
          </a:xfrm>
          <a:prstGeom prst="roundRect">
            <a:avLst/>
          </a:prstGeom>
          <a:ln>
            <a:solidFill>
              <a:srgbClr val="00B05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Synapse Link</a:t>
            </a:r>
          </a:p>
          <a:p>
            <a:pPr algn="l" defTabSz="932472" fontAlgn="base">
              <a:spcBef>
                <a:spcPct val="0"/>
              </a:spcBef>
              <a:spcAft>
                <a:spcPct val="0"/>
              </a:spcAft>
            </a:pPr>
            <a:r>
              <a:rPr lang="en-US" sz="1200">
                <a:solidFill>
                  <a:schemeClr val="tx1"/>
                </a:solidFill>
                <a:ea typeface="Segoe UI" pitchFamily="34" charset="0"/>
                <a:cs typeface="Segoe UI" pitchFamily="34" charset="0"/>
              </a:rPr>
              <a:t>(DV Tables+ F&amp;O Tables + Entities)</a:t>
            </a:r>
          </a:p>
        </p:txBody>
      </p:sp>
      <p:sp>
        <p:nvSpPr>
          <p:cNvPr id="57" name="TextBox 56">
            <a:extLst>
              <a:ext uri="{FF2B5EF4-FFF2-40B4-BE49-F238E27FC236}">
                <a16:creationId xmlns:a16="http://schemas.microsoft.com/office/drawing/2014/main" id="{94C0455D-306D-56EF-8227-8F847F07F870}"/>
              </a:ext>
            </a:extLst>
          </p:cNvPr>
          <p:cNvSpPr txBox="1"/>
          <p:nvPr/>
        </p:nvSpPr>
        <p:spPr>
          <a:xfrm>
            <a:off x="5919360" y="2309845"/>
            <a:ext cx="464423" cy="184666"/>
          </a:xfrm>
          <a:prstGeom prst="rect">
            <a:avLst/>
          </a:prstGeom>
          <a:noFill/>
        </p:spPr>
        <p:txBody>
          <a:bodyPr wrap="none" lIns="0" tIns="0" rIns="0" bIns="0" rtlCol="0">
            <a:spAutoFit/>
          </a:bodyPr>
          <a:lstStyle/>
          <a:p>
            <a:pPr algn="l"/>
            <a:r>
              <a:rPr lang="en-US" sz="1200"/>
              <a:t>Bronze</a:t>
            </a:r>
          </a:p>
        </p:txBody>
      </p:sp>
      <p:sp>
        <p:nvSpPr>
          <p:cNvPr id="58" name="TextBox 57">
            <a:extLst>
              <a:ext uri="{FF2B5EF4-FFF2-40B4-BE49-F238E27FC236}">
                <a16:creationId xmlns:a16="http://schemas.microsoft.com/office/drawing/2014/main" id="{9F882E80-964F-B5B5-1B13-A481239F0E57}"/>
              </a:ext>
            </a:extLst>
          </p:cNvPr>
          <p:cNvSpPr txBox="1"/>
          <p:nvPr/>
        </p:nvSpPr>
        <p:spPr>
          <a:xfrm>
            <a:off x="6046776" y="4079324"/>
            <a:ext cx="361381" cy="184666"/>
          </a:xfrm>
          <a:prstGeom prst="rect">
            <a:avLst/>
          </a:prstGeom>
          <a:noFill/>
        </p:spPr>
        <p:txBody>
          <a:bodyPr wrap="none" lIns="0" tIns="0" rIns="0" bIns="0" rtlCol="0">
            <a:spAutoFit/>
          </a:bodyPr>
          <a:lstStyle/>
          <a:p>
            <a:pPr algn="l"/>
            <a:r>
              <a:rPr lang="en-US" sz="1200"/>
              <a:t>Silver</a:t>
            </a:r>
          </a:p>
        </p:txBody>
      </p:sp>
      <p:sp>
        <p:nvSpPr>
          <p:cNvPr id="59" name="TextBox 58">
            <a:extLst>
              <a:ext uri="{FF2B5EF4-FFF2-40B4-BE49-F238E27FC236}">
                <a16:creationId xmlns:a16="http://schemas.microsoft.com/office/drawing/2014/main" id="{BBA37938-000A-5595-B3F8-0FE475C34C43}"/>
              </a:ext>
            </a:extLst>
          </p:cNvPr>
          <p:cNvSpPr txBox="1"/>
          <p:nvPr/>
        </p:nvSpPr>
        <p:spPr>
          <a:xfrm>
            <a:off x="5557051" y="5453336"/>
            <a:ext cx="323807" cy="184666"/>
          </a:xfrm>
          <a:prstGeom prst="rect">
            <a:avLst/>
          </a:prstGeom>
          <a:noFill/>
        </p:spPr>
        <p:txBody>
          <a:bodyPr wrap="none" lIns="0" tIns="0" rIns="0" bIns="0" rtlCol="0">
            <a:spAutoFit/>
          </a:bodyPr>
          <a:lstStyle/>
          <a:p>
            <a:pPr algn="l"/>
            <a:r>
              <a:rPr lang="en-US" sz="1200"/>
              <a:t>Gold</a:t>
            </a:r>
          </a:p>
        </p:txBody>
      </p:sp>
      <p:pic>
        <p:nvPicPr>
          <p:cNvPr id="60" name="Picture 4" descr="Download Azure Synapse Analytics Logo PNG and Vector (PDF, SVG, Ai, EPS) Free">
            <a:extLst>
              <a:ext uri="{FF2B5EF4-FFF2-40B4-BE49-F238E27FC236}">
                <a16:creationId xmlns:a16="http://schemas.microsoft.com/office/drawing/2014/main" id="{BC76C46F-A30A-54C5-C418-6D70A9A861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183" y="4134926"/>
            <a:ext cx="554892" cy="435485"/>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8BF8511A-B167-6FB4-DD7E-7DBA5C03C289}"/>
              </a:ext>
            </a:extLst>
          </p:cNvPr>
          <p:cNvPicPr>
            <a:picLocks noChangeAspect="1"/>
          </p:cNvPicPr>
          <p:nvPr/>
        </p:nvPicPr>
        <p:blipFill>
          <a:blip r:embed="rId6"/>
          <a:stretch>
            <a:fillRect/>
          </a:stretch>
        </p:blipFill>
        <p:spPr>
          <a:xfrm>
            <a:off x="6842229" y="4904354"/>
            <a:ext cx="668723" cy="668723"/>
          </a:xfrm>
          <a:prstGeom prst="rect">
            <a:avLst/>
          </a:prstGeom>
          <a:noFill/>
          <a:effectLst>
            <a:outerShdw blurRad="228600" dist="38100" dir="2700000" algn="tl" rotWithShape="0">
              <a:prstClr val="black">
                <a:alpha val="20000"/>
              </a:prstClr>
            </a:outerShdw>
          </a:effectLst>
        </p:spPr>
      </p:pic>
      <p:pic>
        <p:nvPicPr>
          <p:cNvPr id="1028" name="Picture 4" descr="databricks png 20 free Cliparts | Download images on Clipground 2023">
            <a:extLst>
              <a:ext uri="{FF2B5EF4-FFF2-40B4-BE49-F238E27FC236}">
                <a16:creationId xmlns:a16="http://schemas.microsoft.com/office/drawing/2014/main" id="{0C1A5403-3912-0DE8-3956-91CAF38100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8792" y="4883181"/>
            <a:ext cx="645092" cy="59140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4" descr="databricks png 20 free Cliparts | Download images on Clipground 2023">
            <a:extLst>
              <a:ext uri="{FF2B5EF4-FFF2-40B4-BE49-F238E27FC236}">
                <a16:creationId xmlns:a16="http://schemas.microsoft.com/office/drawing/2014/main" id="{2E0DF196-4F85-C5EB-D3FF-F71FE33742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0071" y="3666868"/>
            <a:ext cx="645092" cy="59140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SV Format Svg Png Icon Free Download (#409133) - OnlineWebFonts.COM">
            <a:extLst>
              <a:ext uri="{FF2B5EF4-FFF2-40B4-BE49-F238E27FC236}">
                <a16:creationId xmlns:a16="http://schemas.microsoft.com/office/drawing/2014/main" id="{EACDD7D5-1BAD-27F0-A480-E0CF84D484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731" y="2046841"/>
            <a:ext cx="288318" cy="28831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8" descr="CSV Format Svg Png Icon Free Download (#409133) - OnlineWebFonts.COM">
            <a:extLst>
              <a:ext uri="{FF2B5EF4-FFF2-40B4-BE49-F238E27FC236}">
                <a16:creationId xmlns:a16="http://schemas.microsoft.com/office/drawing/2014/main" id="{28C94533-2592-0D07-C093-96A055A01AE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731" y="3057472"/>
            <a:ext cx="288318" cy="288318"/>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8" descr="CSV Format Svg Png Icon Free Download (#409133) - OnlineWebFonts.COM">
            <a:extLst>
              <a:ext uri="{FF2B5EF4-FFF2-40B4-BE49-F238E27FC236}">
                <a16:creationId xmlns:a16="http://schemas.microsoft.com/office/drawing/2014/main" id="{BDB739ED-F7B6-12ED-C1D8-A03C87979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15155" y="2019664"/>
            <a:ext cx="288318" cy="2883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remium Vector | Modern flat design of json file icon for web simple style">
            <a:extLst>
              <a:ext uri="{FF2B5EF4-FFF2-40B4-BE49-F238E27FC236}">
                <a16:creationId xmlns:a16="http://schemas.microsoft.com/office/drawing/2014/main" id="{CE5F9113-ADBE-30C1-8D34-FF66010748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0328" y="1874564"/>
            <a:ext cx="326307" cy="326307"/>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2" descr="Premium Vector | Modern flat design of json file icon for web simple style">
            <a:extLst>
              <a:ext uri="{FF2B5EF4-FFF2-40B4-BE49-F238E27FC236}">
                <a16:creationId xmlns:a16="http://schemas.microsoft.com/office/drawing/2014/main" id="{49F7E8A6-BB9D-C120-650B-CF0AB12A0C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42627" y="2890952"/>
            <a:ext cx="326307" cy="326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6805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219769E-2ACA-F0BF-7D8A-F141BF34156E}"/>
              </a:ext>
            </a:extLst>
          </p:cNvPr>
          <p:cNvSpPr txBox="1">
            <a:spLocks/>
          </p:cNvSpPr>
          <p:nvPr/>
        </p:nvSpPr>
        <p:spPr>
          <a:xfrm>
            <a:off x="120341" y="113342"/>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000000"/>
                </a:solidFill>
                <a:effectLst/>
                <a:uLnTx/>
                <a:uFillTx/>
                <a:latin typeface="Segoe UI Semibold"/>
                <a:ea typeface="+mn-ea"/>
                <a:cs typeface="Segoe UI" pitchFamily="34" charset="0"/>
              </a:rPr>
              <a:t>What are the benefits – deep dive</a:t>
            </a:r>
          </a:p>
        </p:txBody>
      </p:sp>
      <p:graphicFrame>
        <p:nvGraphicFramePr>
          <p:cNvPr id="6" name="Table 5">
            <a:extLst>
              <a:ext uri="{FF2B5EF4-FFF2-40B4-BE49-F238E27FC236}">
                <a16:creationId xmlns:a16="http://schemas.microsoft.com/office/drawing/2014/main" id="{64DEC8AF-5253-068B-8D54-30408CE94194}"/>
              </a:ext>
            </a:extLst>
          </p:cNvPr>
          <p:cNvGraphicFramePr>
            <a:graphicFrameLocks noGrp="1"/>
          </p:cNvGraphicFramePr>
          <p:nvPr>
            <p:extLst>
              <p:ext uri="{D42A27DB-BD31-4B8C-83A1-F6EECF244321}">
                <p14:modId xmlns:p14="http://schemas.microsoft.com/office/powerpoint/2010/main" val="4115086813"/>
              </p:ext>
            </p:extLst>
          </p:nvPr>
        </p:nvGraphicFramePr>
        <p:xfrm>
          <a:off x="120341" y="804596"/>
          <a:ext cx="11881732" cy="6025863"/>
        </p:xfrm>
        <a:graphic>
          <a:graphicData uri="http://schemas.openxmlformats.org/drawingml/2006/table">
            <a:tbl>
              <a:tblPr firstRow="1" bandRow="1">
                <a:tableStyleId>{00A15C55-8517-42AA-B614-E9B94910E393}</a:tableStyleId>
              </a:tblPr>
              <a:tblGrid>
                <a:gridCol w="2170914">
                  <a:extLst>
                    <a:ext uri="{9D8B030D-6E8A-4147-A177-3AD203B41FA5}">
                      <a16:colId xmlns:a16="http://schemas.microsoft.com/office/drawing/2014/main" val="4231237840"/>
                    </a:ext>
                  </a:extLst>
                </a:gridCol>
                <a:gridCol w="3769952">
                  <a:extLst>
                    <a:ext uri="{9D8B030D-6E8A-4147-A177-3AD203B41FA5}">
                      <a16:colId xmlns:a16="http://schemas.microsoft.com/office/drawing/2014/main" val="2011123641"/>
                    </a:ext>
                  </a:extLst>
                </a:gridCol>
                <a:gridCol w="2287863">
                  <a:extLst>
                    <a:ext uri="{9D8B030D-6E8A-4147-A177-3AD203B41FA5}">
                      <a16:colId xmlns:a16="http://schemas.microsoft.com/office/drawing/2014/main" val="2229219521"/>
                    </a:ext>
                  </a:extLst>
                </a:gridCol>
                <a:gridCol w="3653003">
                  <a:extLst>
                    <a:ext uri="{9D8B030D-6E8A-4147-A177-3AD203B41FA5}">
                      <a16:colId xmlns:a16="http://schemas.microsoft.com/office/drawing/2014/main" val="1542393990"/>
                    </a:ext>
                  </a:extLst>
                </a:gridCol>
              </a:tblGrid>
              <a:tr h="279487">
                <a:tc>
                  <a:txBody>
                    <a:bodyPr/>
                    <a:lstStyle/>
                    <a:p>
                      <a:r>
                        <a:rPr lang="en-US" sz="1200"/>
                        <a:t>Area</a:t>
                      </a:r>
                      <a:endParaRPr lang="en-US" sz="1200">
                        <a:latin typeface="+mn-lt"/>
                      </a:endParaRPr>
                    </a:p>
                  </a:txBody>
                  <a:tcPr/>
                </a:tc>
                <a:tc>
                  <a:txBody>
                    <a:bodyPr/>
                    <a:lstStyle/>
                    <a:p>
                      <a:r>
                        <a:rPr lang="en-US" sz="1200"/>
                        <a:t>What is changing</a:t>
                      </a:r>
                      <a:endParaRPr lang="en-US" sz="1200">
                        <a:latin typeface="+mn-lt"/>
                      </a:endParaRPr>
                    </a:p>
                  </a:txBody>
                  <a:tcPr/>
                </a:tc>
                <a:tc>
                  <a:txBody>
                    <a:bodyPr/>
                    <a:lstStyle/>
                    <a:p>
                      <a:r>
                        <a:rPr lang="en-US" sz="1200"/>
                        <a:t>Effort</a:t>
                      </a:r>
                      <a:endParaRPr lang="en-US" sz="1200">
                        <a:latin typeface="+mn-lt"/>
                      </a:endParaRPr>
                    </a:p>
                  </a:txBody>
                  <a:tcPr/>
                </a:tc>
                <a:tc>
                  <a:txBody>
                    <a:bodyPr/>
                    <a:lstStyle/>
                    <a:p>
                      <a:r>
                        <a:rPr lang="en-US" sz="1200"/>
                        <a:t>Value add</a:t>
                      </a:r>
                      <a:endParaRPr lang="en-US" sz="1200">
                        <a:latin typeface="+mn-lt"/>
                      </a:endParaRPr>
                    </a:p>
                  </a:txBody>
                  <a:tcPr/>
                </a:tc>
                <a:extLst>
                  <a:ext uri="{0D108BD9-81ED-4DB2-BD59-A6C34878D82A}">
                    <a16:rowId xmlns:a16="http://schemas.microsoft.com/office/drawing/2014/main" val="2286011529"/>
                  </a:ext>
                </a:extLst>
              </a:tr>
              <a:tr h="885545">
                <a:tc>
                  <a:txBody>
                    <a:bodyPr/>
                    <a:lstStyle/>
                    <a:p>
                      <a:r>
                        <a:rPr lang="en-US" sz="1200"/>
                        <a:t>Admin and setup experience </a:t>
                      </a:r>
                      <a:endParaRPr lang="en-US" sz="1200">
                        <a:latin typeface="+mn-lt"/>
                      </a:endParaRPr>
                    </a:p>
                  </a:txBody>
                  <a:tcPr/>
                </a:tc>
                <a:tc>
                  <a:txBody>
                    <a:bodyPr/>
                    <a:lstStyle/>
                    <a:p>
                      <a:r>
                        <a:rPr lang="en-US" sz="1200"/>
                        <a:t>LCS to Power platform maker portal for setup and  add tables</a:t>
                      </a:r>
                      <a:endParaRPr lang="en-US" sz="1200">
                        <a:latin typeface="+mn-lt"/>
                      </a:endParaRPr>
                    </a:p>
                  </a:txBody>
                  <a:tcPr/>
                </a:tc>
                <a:tc>
                  <a:txBody>
                    <a:bodyPr/>
                    <a:lstStyle/>
                    <a:p>
                      <a:r>
                        <a:rPr lang="en-US" sz="1200"/>
                        <a:t>Admin user training</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Data from </a:t>
                      </a:r>
                      <a:r>
                        <a:rPr kumimoji="0" lang="en-US" sz="1200" b="0" u="sng" strike="noStrike" kern="1200" cap="none" spc="0" normalizeH="0" baseline="0" noProof="0">
                          <a:ln>
                            <a:noFill/>
                          </a:ln>
                          <a:solidFill>
                            <a:prstClr val="black"/>
                          </a:solidFill>
                          <a:effectLst/>
                          <a:uLnTx/>
                          <a:uFillTx/>
                        </a:rPr>
                        <a:t>all Dynamics apps </a:t>
                      </a:r>
                      <a:r>
                        <a:rPr kumimoji="0" lang="en-US" sz="1200" b="0" u="none" strike="noStrike" kern="1200" cap="none" spc="0" normalizeH="0" baseline="0" noProof="0">
                          <a:ln>
                            <a:noFill/>
                          </a:ln>
                          <a:solidFill>
                            <a:prstClr val="black"/>
                          </a:solidFill>
                          <a:effectLst/>
                          <a:uLnTx/>
                          <a:uFillTx/>
                        </a:rPr>
                        <a:t>available in a simple experience</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2073391458"/>
                  </a:ext>
                </a:extLst>
              </a:tr>
              <a:tr h="279724">
                <a:tc>
                  <a:txBody>
                    <a:bodyPr/>
                    <a:lstStyle/>
                    <a:p>
                      <a:r>
                        <a:rPr lang="en-US" sz="1200">
                          <a:latin typeface="+mn-lt"/>
                        </a:rPr>
                        <a:t>Tables available to use</a:t>
                      </a:r>
                    </a:p>
                  </a:txBody>
                  <a:tcPr/>
                </a:tc>
                <a:tc>
                  <a:txBody>
                    <a:bodyPr/>
                    <a:lstStyle/>
                    <a:p>
                      <a:r>
                        <a:rPr lang="en-US" sz="1200"/>
                        <a:t>Tables must have row version change tracking enabled</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Common OOB already enabled</a:t>
                      </a:r>
                    </a:p>
                  </a:txBody>
                  <a:tcPr/>
                </a:tc>
                <a:tc>
                  <a:txBody>
                    <a:bodyPr/>
                    <a:lstStyle/>
                    <a:p>
                      <a:r>
                        <a:rPr lang="en-US" sz="1200"/>
                        <a:t>One-time small X++ effort</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latin typeface="+mn-lt"/>
                        </a:rPr>
                        <a:t>to extend</a:t>
                      </a:r>
                      <a:r>
                        <a:rPr lang="en-US" sz="1200" b="0" u="none" strike="noStrike">
                          <a:solidFill>
                            <a:srgbClr val="000000"/>
                          </a:solidFill>
                          <a:effectLst/>
                        </a:rPr>
                        <a:t> missing OOB or custom tables</a:t>
                      </a:r>
                    </a:p>
                    <a:p>
                      <a:endParaRPr lang="en-US" sz="12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 of table limit is not applicable </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Default support for large memo fields</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b="0" u="none" strike="noStrike">
                        <a:solidFill>
                          <a:srgbClr val="000000"/>
                        </a:solidFill>
                        <a:effectLst/>
                        <a:latin typeface="+mn-lt"/>
                      </a:endParaRP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latin typeface="+mn-lt"/>
                        </a:rPr>
                        <a:t> </a:t>
                      </a:r>
                      <a:endParaRPr lang="en-US" sz="1200">
                        <a:latin typeface="+mn-lt"/>
                      </a:endParaRPr>
                    </a:p>
                  </a:txBody>
                  <a:tcPr/>
                </a:tc>
                <a:extLst>
                  <a:ext uri="{0D108BD9-81ED-4DB2-BD59-A6C34878D82A}">
                    <a16:rowId xmlns:a16="http://schemas.microsoft.com/office/drawing/2014/main" val="72206565"/>
                  </a:ext>
                </a:extLst>
              </a:tr>
              <a:tr h="279724">
                <a:tc>
                  <a:txBody>
                    <a:bodyPr/>
                    <a:lstStyle/>
                    <a:p>
                      <a:r>
                        <a:rPr lang="en-US" sz="1200">
                          <a:latin typeface="+mn-lt"/>
                        </a:rPr>
                        <a:t>Change tracking mechanisms</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b="0" u="none" strike="noStrike">
                          <a:solidFill>
                            <a:srgbClr val="000000"/>
                          </a:solidFill>
                          <a:effectLst/>
                        </a:rPr>
                        <a:t>CDC to Row version change tracking </a:t>
                      </a:r>
                    </a:p>
                  </a:txBody>
                  <a:tcPr/>
                </a:tc>
                <a:tc>
                  <a:txBody>
                    <a:bodyPr/>
                    <a:lstStyle/>
                    <a:p>
                      <a:r>
                        <a:rPr lang="en-US" sz="1200">
                          <a:latin typeface="+mn-lt"/>
                        </a:rPr>
                        <a:t>No effort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Lower impact on operational database </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u="none" strike="noStrike">
                          <a:solidFill>
                            <a:srgbClr val="000000"/>
                          </a:solidFill>
                          <a:effectLst/>
                          <a:latin typeface="+mn-lt"/>
                        </a:rPr>
                        <a:t>Full refresh is not needed to recover from failure/Database failovers/ movements  </a:t>
                      </a:r>
                    </a:p>
                  </a:txBody>
                  <a:tcPr/>
                </a:tc>
                <a:extLst>
                  <a:ext uri="{0D108BD9-81ED-4DB2-BD59-A6C34878D82A}">
                    <a16:rowId xmlns:a16="http://schemas.microsoft.com/office/drawing/2014/main" val="2598286165"/>
                  </a:ext>
                </a:extLst>
              </a:tr>
              <a:tr h="752139">
                <a:tc>
                  <a:txBody>
                    <a:bodyPr/>
                    <a:lstStyle/>
                    <a:p>
                      <a:r>
                        <a:rPr lang="en-US" sz="1200"/>
                        <a:t>Integration with Synapse and Microsoft Fabric</a:t>
                      </a:r>
                      <a:endParaRPr lang="en-US" sz="1200">
                        <a:latin typeface="+mn-lt"/>
                      </a:endParaRPr>
                    </a:p>
                  </a:txBody>
                  <a:tcPr/>
                </a:tc>
                <a:tc>
                  <a:txBody>
                    <a:bodyPr/>
                    <a:lstStyle/>
                    <a:p>
                      <a:r>
                        <a:rPr lang="en-US" sz="1200"/>
                        <a:t>No need of </a:t>
                      </a:r>
                      <a:r>
                        <a:rPr lang="en-US" sz="1200" err="1"/>
                        <a:t>CDMUtil</a:t>
                      </a:r>
                      <a:endParaRPr lang="en-US" sz="1200">
                        <a:latin typeface="+mn-lt"/>
                      </a:endParaRPr>
                    </a:p>
                  </a:txBody>
                  <a:tcPr/>
                </a:tc>
                <a:tc>
                  <a:txBody>
                    <a:bodyPr/>
                    <a:lstStyle/>
                    <a:p>
                      <a:r>
                        <a:rPr lang="en-US" sz="1200"/>
                        <a:t>Saved effort</a:t>
                      </a:r>
                      <a:endParaRPr lang="en-US" sz="1200">
                        <a:latin typeface="+mn-lt"/>
                      </a:endParaRPr>
                    </a:p>
                  </a:txBody>
                  <a:tcPr/>
                </a:tc>
                <a:tc>
                  <a:txBody>
                    <a:bodyPr/>
                    <a:lstStyle/>
                    <a:p>
                      <a:pPr marL="0" marR="0" lvl="0" indent="0" algn="l" defTabSz="932742" rtl="0" eaLnBrk="1" fontAlgn="auto" latinLnBrk="0" hangingPunct="1">
                        <a:lnSpc>
                          <a:spcPct val="150000"/>
                        </a:lnSpc>
                        <a:spcBef>
                          <a:spcPts val="0"/>
                        </a:spcBef>
                        <a:spcAft>
                          <a:spcPts val="0"/>
                        </a:spcAft>
                        <a:buClrTx/>
                        <a:buSzPct val="90000"/>
                        <a:buFont typeface="+mj-lt"/>
                        <a:buNone/>
                        <a:tabLst/>
                        <a:defRPr/>
                      </a:pPr>
                      <a:r>
                        <a:rPr kumimoji="0" lang="en-US" sz="1200" b="0" u="none" strike="noStrike" kern="1200" cap="none" spc="0" normalizeH="0" baseline="0" noProof="0">
                          <a:ln>
                            <a:noFill/>
                          </a:ln>
                          <a:solidFill>
                            <a:prstClr val="black"/>
                          </a:solidFill>
                          <a:effectLst/>
                          <a:uLnTx/>
                          <a:uFillTx/>
                        </a:rPr>
                        <a:t>Configures &amp; connects Synapse workspace and Microsoft Fabric</a:t>
                      </a:r>
                      <a:endParaRPr kumimoji="0" lang="en-US" sz="1200" b="0" i="0" u="none" strike="noStrike" kern="1200" cap="none" spc="0" normalizeH="0" baseline="0" noProof="0">
                        <a:ln>
                          <a:noFill/>
                        </a:ln>
                        <a:solidFill>
                          <a:prstClr val="black"/>
                        </a:solidFill>
                        <a:effectLst/>
                        <a:uLnTx/>
                        <a:uFillTx/>
                        <a:latin typeface="+mn-lt"/>
                        <a:ea typeface="+mn-ea"/>
                        <a:cs typeface="Segoe UI" panose="020B0502040204020203" pitchFamily="34" charset="0"/>
                      </a:endParaRPr>
                    </a:p>
                  </a:txBody>
                  <a:tcPr/>
                </a:tc>
                <a:extLst>
                  <a:ext uri="{0D108BD9-81ED-4DB2-BD59-A6C34878D82A}">
                    <a16:rowId xmlns:a16="http://schemas.microsoft.com/office/drawing/2014/main" val="526661925"/>
                  </a:ext>
                </a:extLst>
              </a:tr>
              <a:tr h="525577">
                <a:tc>
                  <a:txBody>
                    <a:bodyPr/>
                    <a:lstStyle/>
                    <a:p>
                      <a:r>
                        <a:rPr lang="en-US" sz="1200"/>
                        <a:t>Data format</a:t>
                      </a:r>
                      <a:endParaRPr lang="en-US" sz="1200">
                        <a:latin typeface="+mn-lt"/>
                      </a:endParaRPr>
                    </a:p>
                  </a:txBody>
                  <a:tcPr/>
                </a:tc>
                <a:tc>
                  <a:txBody>
                    <a:bodyPr/>
                    <a:lstStyle/>
                    <a:p>
                      <a:r>
                        <a:rPr lang="en-US" sz="1200"/>
                        <a:t>Data format changes from CSV to delta lake</a:t>
                      </a:r>
                    </a:p>
                    <a:p>
                      <a:r>
                        <a:rPr lang="en-US" sz="1200"/>
                        <a:t>BYOL – Customer Synapse Spark for delta conversion </a:t>
                      </a:r>
                      <a:endParaRPr lang="en-US" sz="1200">
                        <a:latin typeface="+mn-lt"/>
                      </a:endParaRPr>
                    </a:p>
                  </a:txBody>
                  <a:tcPr/>
                </a:tc>
                <a:tc>
                  <a:txBody>
                    <a:bodyPr/>
                    <a:lstStyle/>
                    <a:p>
                      <a:r>
                        <a:rPr lang="en-US" sz="1200"/>
                        <a:t>No effort </a:t>
                      </a:r>
                    </a:p>
                    <a:p>
                      <a:pPr marL="0" marR="0" lvl="0" indent="0" algn="l" defTabSz="932742" rtl="0" eaLnBrk="1" fontAlgn="auto" latinLnBrk="0" hangingPunct="1">
                        <a:lnSpc>
                          <a:spcPct val="100000"/>
                        </a:lnSpc>
                        <a:spcBef>
                          <a:spcPts val="0"/>
                        </a:spcBef>
                        <a:spcAft>
                          <a:spcPts val="0"/>
                        </a:spcAft>
                        <a:buClrTx/>
                        <a:buSzTx/>
                        <a:buFontTx/>
                        <a:buNone/>
                        <a:tabLst/>
                        <a:defRPr/>
                      </a:pPr>
                      <a:endParaRPr lang="en-US" sz="1200">
                        <a:latin typeface="+mn-lt"/>
                      </a:endParaRPr>
                    </a:p>
                  </a:txBody>
                  <a:tcPr/>
                </a:tc>
                <a:tc rowSpan="2">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prstClr val="black"/>
                          </a:solidFill>
                          <a:effectLst/>
                          <a:uLnTx/>
                          <a:uFillTx/>
                        </a:rPr>
                        <a:t>Faster queries, smaller files, no update conflicts</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Integrated with Microsoft Fabric data platform for the age of AI </a:t>
                      </a:r>
                    </a:p>
                  </a:txBody>
                  <a:tcPr/>
                </a:tc>
                <a:extLst>
                  <a:ext uri="{0D108BD9-81ED-4DB2-BD59-A6C34878D82A}">
                    <a16:rowId xmlns:a16="http://schemas.microsoft.com/office/drawing/2014/main" val="2809520284"/>
                  </a:ext>
                </a:extLst>
              </a:tr>
              <a:tr h="748475">
                <a:tc>
                  <a:txBody>
                    <a:bodyPr/>
                    <a:lstStyle/>
                    <a:p>
                      <a:r>
                        <a:rPr lang="en-US" sz="1200"/>
                        <a:t>Data transformation/ETL</a:t>
                      </a:r>
                      <a:endParaRPr lang="en-US" sz="1200">
                        <a:latin typeface="+mn-lt"/>
                      </a:endParaRPr>
                    </a:p>
                  </a:txBody>
                  <a:tcPr/>
                </a:tc>
                <a:tc>
                  <a:txBody>
                    <a:bodyPr/>
                    <a:lstStyle/>
                    <a:p>
                      <a:r>
                        <a:rPr lang="en-US" sz="1200">
                          <a:latin typeface="+mn-lt"/>
                        </a:rPr>
                        <a:t>Adapt to any small audit field changes in ETL and data locations as applicable</a:t>
                      </a:r>
                    </a:p>
                  </a:txBody>
                  <a:tcPr/>
                </a:tc>
                <a:tc>
                  <a:txBody>
                    <a:bodyPr/>
                    <a:lstStyle/>
                    <a:p>
                      <a:r>
                        <a:rPr lang="en-US" sz="1200"/>
                        <a:t>Low effort to adapt </a:t>
                      </a:r>
                    </a:p>
                  </a:txBody>
                  <a:tcPr/>
                </a:tc>
                <a:tc vMerge="1">
                  <a:txBody>
                    <a:bodyPr/>
                    <a:lstStyle/>
                    <a:p>
                      <a:endParaRPr lang="en-US" sz="1600">
                        <a:latin typeface="+mn-lt"/>
                      </a:endParaRPr>
                    </a:p>
                  </a:txBody>
                  <a:tcPr/>
                </a:tc>
                <a:extLst>
                  <a:ext uri="{0D108BD9-81ED-4DB2-BD59-A6C34878D82A}">
                    <a16:rowId xmlns:a16="http://schemas.microsoft.com/office/drawing/2014/main" val="2720190123"/>
                  </a:ext>
                </a:extLst>
              </a:tr>
              <a:tr h="0">
                <a:tc>
                  <a:txBody>
                    <a:bodyPr/>
                    <a:lstStyle/>
                    <a:p>
                      <a:r>
                        <a:rPr lang="en-US" sz="1200"/>
                        <a:t>Incremental data Integration</a:t>
                      </a:r>
                      <a:endParaRPr lang="en-US" sz="1200">
                        <a:latin typeface="+mn-lt"/>
                      </a:endParaRPr>
                    </a:p>
                  </a:txBody>
                  <a:tcPr/>
                </a:tc>
                <a:tc>
                  <a:txBody>
                    <a:bodyPr/>
                    <a:lstStyle/>
                    <a:p>
                      <a:r>
                        <a:rPr lang="en-US" sz="1200"/>
                        <a:t>Adapt to Synapse link folder structure and audit fields and incremental logic </a:t>
                      </a:r>
                      <a:endParaRPr lang="en-US" sz="1200">
                        <a:latin typeface="+mn-lt"/>
                      </a:endParaRPr>
                    </a:p>
                  </a:txBody>
                  <a:tcPr/>
                </a:tc>
                <a:tc>
                  <a:txBody>
                    <a:bodyPr/>
                    <a:lstStyle/>
                    <a:p>
                      <a:r>
                        <a:rPr lang="en-US" sz="1200"/>
                        <a:t>Low effort – adjusting the incremental pipelines to new </a:t>
                      </a:r>
                    </a:p>
                    <a:p>
                      <a:r>
                        <a:rPr lang="en-US" sz="1000">
                          <a:latin typeface="+mn-lt"/>
                        </a:rPr>
                        <a:t>New </a:t>
                      </a:r>
                      <a:r>
                        <a:rPr lang="en-US" sz="1000" err="1">
                          <a:latin typeface="+mn-lt"/>
                        </a:rPr>
                        <a:t>Pipleline</a:t>
                      </a:r>
                      <a:r>
                        <a:rPr lang="en-US" sz="1000">
                          <a:latin typeface="+mn-lt"/>
                        </a:rPr>
                        <a:t> available on </a:t>
                      </a:r>
                      <a:r>
                        <a:rPr lang="en-US" sz="1000" err="1">
                          <a:latin typeface="+mn-lt"/>
                        </a:rPr>
                        <a:t>Github</a:t>
                      </a:r>
                      <a:endParaRPr lang="en-US" sz="1200"/>
                    </a:p>
                  </a:txBody>
                  <a:tcPr/>
                </a:tc>
                <a:tc>
                  <a:txBody>
                    <a:bodyPr/>
                    <a:lstStyle/>
                    <a:p>
                      <a:r>
                        <a:rPr lang="en-US" sz="1200" b="0">
                          <a:latin typeface="+mn-lt"/>
                        </a:rPr>
                        <a:t>Failover does not require full push</a:t>
                      </a:r>
                    </a:p>
                    <a:p>
                      <a:r>
                        <a:rPr lang="en-US" sz="1200" b="0">
                          <a:latin typeface="+mn-lt"/>
                        </a:rPr>
                        <a:t>Simpler logic to process full and incremental data with single pipeline</a:t>
                      </a:r>
                    </a:p>
                  </a:txBody>
                  <a:tcPr/>
                </a:tc>
                <a:extLst>
                  <a:ext uri="{0D108BD9-81ED-4DB2-BD59-A6C34878D82A}">
                    <a16:rowId xmlns:a16="http://schemas.microsoft.com/office/drawing/2014/main" val="1603572668"/>
                  </a:ext>
                </a:extLst>
              </a:tr>
              <a:tr h="0">
                <a:tc>
                  <a:txBody>
                    <a:bodyPr/>
                    <a:lstStyle/>
                    <a:p>
                      <a:r>
                        <a:rPr lang="en-US" sz="1200">
                          <a:latin typeface="+mn-lt"/>
                        </a:rPr>
                        <a:t>Lakehouse architecture</a:t>
                      </a:r>
                    </a:p>
                  </a:txBody>
                  <a:tcPr/>
                </a:tc>
                <a:tc>
                  <a:txBody>
                    <a:bodyPr/>
                    <a:lstStyle/>
                    <a:p>
                      <a:r>
                        <a:rPr lang="en-US" sz="1200">
                          <a:latin typeface="+mn-lt"/>
                        </a:rPr>
                        <a:t>No need to convert CSV to Parquet or Delta</a:t>
                      </a:r>
                    </a:p>
                  </a:txBody>
                  <a:tcPr/>
                </a:tc>
                <a:tc>
                  <a:txBody>
                    <a:bodyPr/>
                    <a:lstStyle/>
                    <a:p>
                      <a:endParaRPr lang="en-US" sz="1000">
                        <a:latin typeface="+mn-lt"/>
                      </a:endParaRPr>
                    </a:p>
                  </a:txBody>
                  <a:tcPr/>
                </a:tc>
                <a:tc>
                  <a:txBody>
                    <a:bodyPr/>
                    <a:lstStyle/>
                    <a:p>
                      <a:r>
                        <a:rPr lang="en-US" sz="1200" b="0">
                          <a:latin typeface="+mn-lt"/>
                        </a:rPr>
                        <a:t>OOB delta conversion</a:t>
                      </a:r>
                    </a:p>
                    <a:p>
                      <a:r>
                        <a:rPr lang="en-US" sz="1200" b="0">
                          <a:latin typeface="+mn-lt"/>
                        </a:rPr>
                        <a:t>Metadata available in Synapse Lake database</a:t>
                      </a:r>
                    </a:p>
                  </a:txBody>
                  <a:tcPr/>
                </a:tc>
                <a:extLst>
                  <a:ext uri="{0D108BD9-81ED-4DB2-BD59-A6C34878D82A}">
                    <a16:rowId xmlns:a16="http://schemas.microsoft.com/office/drawing/2014/main" val="1440727152"/>
                  </a:ext>
                </a:extLst>
              </a:tr>
              <a:tr h="218889">
                <a:tc>
                  <a:txBody>
                    <a:bodyPr/>
                    <a:lstStyle/>
                    <a:p>
                      <a:r>
                        <a:rPr lang="en-US" sz="1200"/>
                        <a:t>BI &amp; Reporting </a:t>
                      </a:r>
                      <a:endParaRPr lang="en-US" sz="1200">
                        <a:latin typeface="+mn-lt"/>
                      </a:endParaRPr>
                    </a:p>
                  </a:txBody>
                  <a:tcPr/>
                </a:tc>
                <a:tc>
                  <a:txBody>
                    <a:bodyPr/>
                    <a:lstStyle/>
                    <a:p>
                      <a:r>
                        <a:rPr lang="en-US" sz="1200"/>
                        <a:t>No change expected</a:t>
                      </a:r>
                      <a:endParaRPr lang="en-US" sz="1200">
                        <a:latin typeface="+mn-lt"/>
                      </a:endParaRPr>
                    </a:p>
                  </a:txBody>
                  <a:tcPr/>
                </a:tc>
                <a:tc>
                  <a:txBody>
                    <a:bodyPr/>
                    <a:lstStyle/>
                    <a:p>
                      <a:endParaRPr lang="en-US" sz="1200">
                        <a:latin typeface="+mn-lt"/>
                      </a:endParaRPr>
                    </a:p>
                  </a:txBody>
                  <a:tcPr/>
                </a:tc>
                <a:tc>
                  <a:txBody>
                    <a:bodyPr/>
                    <a:lstStyle/>
                    <a:p>
                      <a:endParaRPr lang="en-US" sz="1200">
                        <a:latin typeface="+mn-lt"/>
                      </a:endParaRPr>
                    </a:p>
                  </a:txBody>
                  <a:tcPr/>
                </a:tc>
                <a:extLst>
                  <a:ext uri="{0D108BD9-81ED-4DB2-BD59-A6C34878D82A}">
                    <a16:rowId xmlns:a16="http://schemas.microsoft.com/office/drawing/2014/main" val="813170753"/>
                  </a:ext>
                </a:extLst>
              </a:tr>
            </a:tbl>
          </a:graphicData>
        </a:graphic>
      </p:graphicFrame>
      <p:sp>
        <p:nvSpPr>
          <p:cNvPr id="2" name="Rectangle 1">
            <a:extLst>
              <a:ext uri="{FF2B5EF4-FFF2-40B4-BE49-F238E27FC236}">
                <a16:creationId xmlns:a16="http://schemas.microsoft.com/office/drawing/2014/main" id="{04D26DC8-B727-61E3-9E2B-9C3D296353A1}"/>
              </a:ext>
            </a:extLst>
          </p:cNvPr>
          <p:cNvSpPr/>
          <p:nvPr/>
        </p:nvSpPr>
        <p:spPr bwMode="auto">
          <a:xfrm>
            <a:off x="0" y="6121238"/>
            <a:ext cx="12071659" cy="4601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3378420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596417"/>
            <a:ext cx="3526537" cy="1661993"/>
          </a:xfrm>
        </p:spPr>
        <p:txBody>
          <a:bodyPr/>
          <a:lstStyle/>
          <a:p>
            <a:r>
              <a:rPr lang="en-US" b="1">
                <a:ea typeface="+mn-lt"/>
                <a:cs typeface="+mn-lt"/>
              </a:rPr>
              <a:t>Incremental Data Integration with TSQL</a:t>
            </a:r>
            <a:endParaRPr lang="en-US"/>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841407" y="2934260"/>
            <a:ext cx="6863414" cy="369332"/>
          </a:xfrm>
        </p:spPr>
        <p:txBody>
          <a:bodyPr/>
          <a:lstStyle/>
          <a:p>
            <a:r>
              <a:rPr lang="en-US" sz="2400"/>
              <a:t>Incremental data integration with TSQL</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000000"/>
                </a:solidFill>
                <a:effectLst/>
                <a:uLnTx/>
                <a:uFillTx/>
                <a:latin typeface="Segoe UI"/>
                <a:ea typeface="+mn-ea"/>
                <a:cs typeface="Segoe UI"/>
              </a:rPr>
              <a:t>5</a:t>
            </a:r>
          </a:p>
        </p:txBody>
      </p:sp>
    </p:spTree>
    <p:extLst>
      <p:ext uri="{BB962C8B-B14F-4D97-AF65-F5344CB8AC3E}">
        <p14:creationId xmlns:p14="http://schemas.microsoft.com/office/powerpoint/2010/main" val="34738834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0" y="73083"/>
            <a:ext cx="12192000" cy="276999"/>
          </a:xfrm>
        </p:spPr>
        <p:txBody>
          <a:bodyPr/>
          <a:lstStyle/>
          <a:p>
            <a:r>
              <a:rPr lang="en-US" sz="1800" dirty="0">
                <a:solidFill>
                  <a:srgbClr val="7030A0"/>
                </a:solidFill>
              </a:rPr>
              <a:t> Integration using SQL: </a:t>
            </a:r>
            <a:r>
              <a:rPr lang="en-US" sz="1800" dirty="0"/>
              <a:t>Synapse Link/Export to Data lake </a:t>
            </a:r>
            <a:r>
              <a:rPr lang="en-US" sz="1800" dirty="0">
                <a:solidFill>
                  <a:srgbClr val="7030A0"/>
                </a:solidFill>
              </a:rPr>
              <a:t>with relational cloud or on-prem databases using Synapse</a:t>
            </a:r>
            <a:endParaRPr lang="en-US" sz="2400" dirty="0"/>
          </a:p>
        </p:txBody>
      </p:sp>
      <p:sp>
        <p:nvSpPr>
          <p:cNvPr id="15" name="TextBox 14">
            <a:extLst>
              <a:ext uri="{FF2B5EF4-FFF2-40B4-BE49-F238E27FC236}">
                <a16:creationId xmlns:a16="http://schemas.microsoft.com/office/drawing/2014/main" id="{28153B0E-8631-5C4A-73D4-06E264C3C0EB}"/>
              </a:ext>
            </a:extLst>
          </p:cNvPr>
          <p:cNvSpPr txBox="1"/>
          <p:nvPr/>
        </p:nvSpPr>
        <p:spPr>
          <a:xfrm>
            <a:off x="586740" y="6314496"/>
            <a:ext cx="6747340" cy="369332"/>
          </a:xfrm>
          <a:prstGeom prst="rect">
            <a:avLst/>
          </a:prstGeom>
          <a:noFill/>
        </p:spPr>
        <p:txBody>
          <a:bodyPr wrap="square">
            <a:spAutoFit/>
          </a:bodyPr>
          <a:lstStyle/>
          <a:p>
            <a:pPr algn="l"/>
            <a:r>
              <a:rPr lang="en-US" b="1">
                <a:solidFill>
                  <a:srgbClr val="FF0000"/>
                </a:solidFill>
              </a:rPr>
              <a:t>Old </a:t>
            </a:r>
            <a:r>
              <a:rPr lang="en-US" sz="1800" b="1">
                <a:solidFill>
                  <a:srgbClr val="FF0000"/>
                </a:solidFill>
              </a:rPr>
              <a:t>pattern </a:t>
            </a:r>
          </a:p>
        </p:txBody>
      </p:sp>
      <p:pic>
        <p:nvPicPr>
          <p:cNvPr id="2" name="Picture 1">
            <a:extLst>
              <a:ext uri="{FF2B5EF4-FFF2-40B4-BE49-F238E27FC236}">
                <a16:creationId xmlns:a16="http://schemas.microsoft.com/office/drawing/2014/main" id="{D1A5DF60-6459-07D3-BC0D-59604B1A5C34}"/>
              </a:ext>
            </a:extLst>
          </p:cNvPr>
          <p:cNvPicPr>
            <a:picLocks noChangeAspect="1"/>
          </p:cNvPicPr>
          <p:nvPr/>
        </p:nvPicPr>
        <p:blipFill>
          <a:blip r:embed="rId3"/>
          <a:stretch>
            <a:fillRect/>
          </a:stretch>
        </p:blipFill>
        <p:spPr>
          <a:xfrm>
            <a:off x="241353" y="1167133"/>
            <a:ext cx="11163157" cy="3869485"/>
          </a:xfrm>
          <a:prstGeom prst="rect">
            <a:avLst/>
          </a:prstGeom>
        </p:spPr>
      </p:pic>
    </p:spTree>
    <p:extLst>
      <p:ext uri="{BB962C8B-B14F-4D97-AF65-F5344CB8AC3E}">
        <p14:creationId xmlns:p14="http://schemas.microsoft.com/office/powerpoint/2010/main" val="299527581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0" y="73083"/>
            <a:ext cx="12192000" cy="276999"/>
          </a:xfrm>
        </p:spPr>
        <p:txBody>
          <a:bodyPr/>
          <a:lstStyle/>
          <a:p>
            <a:r>
              <a:rPr lang="en-US" sz="1800" dirty="0">
                <a:solidFill>
                  <a:srgbClr val="7030A0"/>
                </a:solidFill>
              </a:rPr>
              <a:t>Integration using SQL: </a:t>
            </a:r>
            <a:r>
              <a:rPr lang="en-US" sz="1800" dirty="0"/>
              <a:t>Synapse Link/Export to Data lake </a:t>
            </a:r>
            <a:r>
              <a:rPr lang="en-US" sz="1800" dirty="0">
                <a:solidFill>
                  <a:srgbClr val="7030A0"/>
                </a:solidFill>
              </a:rPr>
              <a:t>with relational cloud or on-prem databases using Synapse</a:t>
            </a:r>
            <a:endParaRPr lang="en-US" sz="2400" dirty="0"/>
          </a:p>
        </p:txBody>
      </p:sp>
      <p:sp>
        <p:nvSpPr>
          <p:cNvPr id="15" name="TextBox 14">
            <a:extLst>
              <a:ext uri="{FF2B5EF4-FFF2-40B4-BE49-F238E27FC236}">
                <a16:creationId xmlns:a16="http://schemas.microsoft.com/office/drawing/2014/main" id="{28153B0E-8631-5C4A-73D4-06E264C3C0EB}"/>
              </a:ext>
            </a:extLst>
          </p:cNvPr>
          <p:cNvSpPr txBox="1"/>
          <p:nvPr/>
        </p:nvSpPr>
        <p:spPr>
          <a:xfrm>
            <a:off x="586740" y="6314496"/>
            <a:ext cx="6747340" cy="369332"/>
          </a:xfrm>
          <a:prstGeom prst="rect">
            <a:avLst/>
          </a:prstGeom>
          <a:noFill/>
        </p:spPr>
        <p:txBody>
          <a:bodyPr wrap="square">
            <a:spAutoFit/>
          </a:bodyPr>
          <a:lstStyle/>
          <a:p>
            <a:pPr algn="l"/>
            <a:r>
              <a:rPr lang="en-US" b="1">
                <a:solidFill>
                  <a:srgbClr val="FF0000"/>
                </a:solidFill>
              </a:rPr>
              <a:t>New </a:t>
            </a:r>
            <a:r>
              <a:rPr lang="en-US" sz="1800" b="1">
                <a:solidFill>
                  <a:srgbClr val="FF0000"/>
                </a:solidFill>
              </a:rPr>
              <a:t>pattern </a:t>
            </a:r>
          </a:p>
        </p:txBody>
      </p:sp>
      <p:pic>
        <p:nvPicPr>
          <p:cNvPr id="6" name="Picture 5">
            <a:extLst>
              <a:ext uri="{FF2B5EF4-FFF2-40B4-BE49-F238E27FC236}">
                <a16:creationId xmlns:a16="http://schemas.microsoft.com/office/drawing/2014/main" id="{D63F8778-694F-4B6D-6669-EDB80F561A71}"/>
              </a:ext>
            </a:extLst>
          </p:cNvPr>
          <p:cNvPicPr>
            <a:picLocks noChangeAspect="1"/>
          </p:cNvPicPr>
          <p:nvPr/>
        </p:nvPicPr>
        <p:blipFill>
          <a:blip r:embed="rId3"/>
          <a:stretch>
            <a:fillRect/>
          </a:stretch>
        </p:blipFill>
        <p:spPr>
          <a:xfrm>
            <a:off x="5721071" y="3593270"/>
            <a:ext cx="5657520" cy="2427536"/>
          </a:xfrm>
          <a:prstGeom prst="rect">
            <a:avLst/>
          </a:prstGeom>
        </p:spPr>
      </p:pic>
      <p:pic>
        <p:nvPicPr>
          <p:cNvPr id="7" name="Picture 6">
            <a:extLst>
              <a:ext uri="{FF2B5EF4-FFF2-40B4-BE49-F238E27FC236}">
                <a16:creationId xmlns:a16="http://schemas.microsoft.com/office/drawing/2014/main" id="{98901A14-77CC-70E7-899F-8AA615FC6610}"/>
              </a:ext>
            </a:extLst>
          </p:cNvPr>
          <p:cNvPicPr>
            <a:picLocks noChangeAspect="1"/>
          </p:cNvPicPr>
          <p:nvPr/>
        </p:nvPicPr>
        <p:blipFill>
          <a:blip r:embed="rId4"/>
          <a:stretch>
            <a:fillRect/>
          </a:stretch>
        </p:blipFill>
        <p:spPr>
          <a:xfrm>
            <a:off x="64330" y="675979"/>
            <a:ext cx="8451689" cy="3115403"/>
          </a:xfrm>
          <a:prstGeom prst="rect">
            <a:avLst/>
          </a:prstGeom>
        </p:spPr>
      </p:pic>
    </p:spTree>
    <p:extLst>
      <p:ext uri="{BB962C8B-B14F-4D97-AF65-F5344CB8AC3E}">
        <p14:creationId xmlns:p14="http://schemas.microsoft.com/office/powerpoint/2010/main" val="353901893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E85ABE1-082A-53A8-CB6A-800D9C7CC222}"/>
              </a:ext>
            </a:extLst>
          </p:cNvPr>
          <p:cNvGraphicFramePr>
            <a:graphicFrameLocks noGrp="1"/>
          </p:cNvGraphicFramePr>
          <p:nvPr/>
        </p:nvGraphicFramePr>
        <p:xfrm>
          <a:off x="122416" y="1412299"/>
          <a:ext cx="4454499" cy="2215804"/>
        </p:xfrm>
        <a:graphic>
          <a:graphicData uri="http://schemas.openxmlformats.org/drawingml/2006/table">
            <a:tbl>
              <a:tblPr firstRow="1" bandRow="1">
                <a:tableStyleId>{5C22544A-7EE6-4342-B048-85BDC9FD1C3A}</a:tableStyleId>
              </a:tblPr>
              <a:tblGrid>
                <a:gridCol w="4454499">
                  <a:extLst>
                    <a:ext uri="{9D8B030D-6E8A-4147-A177-3AD203B41FA5}">
                      <a16:colId xmlns:a16="http://schemas.microsoft.com/office/drawing/2014/main" val="2667459472"/>
                    </a:ext>
                  </a:extLst>
                </a:gridCol>
              </a:tblGrid>
              <a:tr h="583948">
                <a:tc>
                  <a:txBody>
                    <a:bodyPr/>
                    <a:lstStyle/>
                    <a:p>
                      <a:r>
                        <a:rPr lang="en-NZ" sz="1400"/>
                        <a:t>Prerequisites</a:t>
                      </a:r>
                    </a:p>
                  </a:txBody>
                  <a:tcPr/>
                </a:tc>
                <a:extLst>
                  <a:ext uri="{0D108BD9-81ED-4DB2-BD59-A6C34878D82A}">
                    <a16:rowId xmlns:a16="http://schemas.microsoft.com/office/drawing/2014/main" val="55391098"/>
                  </a:ext>
                </a:extLst>
              </a:tr>
              <a:tr h="815928">
                <a:tc>
                  <a:txBody>
                    <a:bodyPr/>
                    <a:lstStyle/>
                    <a:p>
                      <a:r>
                        <a:rPr lang="en-NZ" sz="1400"/>
                        <a:t>Setup Synapse Link for finance and operations apps data: </a:t>
                      </a:r>
                      <a:r>
                        <a:rPr lang="en-GB" sz="1400">
                          <a:hlinkClick r:id="rId2"/>
                        </a:rPr>
                        <a:t>Link</a:t>
                      </a:r>
                      <a:endParaRPr lang="en-NZ" sz="1400"/>
                    </a:p>
                  </a:txBody>
                  <a:tcPr/>
                </a:tc>
                <a:extLst>
                  <a:ext uri="{0D108BD9-81ED-4DB2-BD59-A6C34878D82A}">
                    <a16:rowId xmlns:a16="http://schemas.microsoft.com/office/drawing/2014/main" val="3883180354"/>
                  </a:ext>
                </a:extLst>
              </a:tr>
              <a:tr h="815928">
                <a:tc>
                  <a:txBody>
                    <a:bodyPr/>
                    <a:lstStyle/>
                    <a:p>
                      <a:r>
                        <a:rPr lang="en-NZ" sz="1400"/>
                        <a:t>Configure for incremental folder update feature </a:t>
                      </a:r>
                      <a:r>
                        <a:rPr lang="en-US" sz="1400">
                          <a:hlinkClick r:id="rId3"/>
                        </a:rPr>
                        <a:t>Link</a:t>
                      </a:r>
                      <a:endParaRPr lang="en-NZ" sz="1400" b="1"/>
                    </a:p>
                  </a:txBody>
                  <a:tcPr/>
                </a:tc>
                <a:extLst>
                  <a:ext uri="{0D108BD9-81ED-4DB2-BD59-A6C34878D82A}">
                    <a16:rowId xmlns:a16="http://schemas.microsoft.com/office/drawing/2014/main" val="4228964903"/>
                  </a:ext>
                </a:extLst>
              </a:tr>
            </a:tbl>
          </a:graphicData>
        </a:graphic>
      </p:graphicFrame>
      <p:sp>
        <p:nvSpPr>
          <p:cNvPr id="5" name="Title 1">
            <a:extLst>
              <a:ext uri="{FF2B5EF4-FFF2-40B4-BE49-F238E27FC236}">
                <a16:creationId xmlns:a16="http://schemas.microsoft.com/office/drawing/2014/main" id="{E1F04AC6-7DE0-9AA7-D68F-6DDEB62BB882}"/>
              </a:ext>
            </a:extLst>
          </p:cNvPr>
          <p:cNvSpPr txBox="1">
            <a:spLocks/>
          </p:cNvSpPr>
          <p:nvPr/>
        </p:nvSpPr>
        <p:spPr>
          <a:xfrm>
            <a:off x="122417" y="4760909"/>
            <a:ext cx="174350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2000"/>
              <a:t>Tools to help:</a:t>
            </a:r>
          </a:p>
        </p:txBody>
      </p:sp>
      <p:graphicFrame>
        <p:nvGraphicFramePr>
          <p:cNvPr id="6" name="Table 5">
            <a:extLst>
              <a:ext uri="{FF2B5EF4-FFF2-40B4-BE49-F238E27FC236}">
                <a16:creationId xmlns:a16="http://schemas.microsoft.com/office/drawing/2014/main" id="{0C79C75A-186A-0E1B-9FFB-5AF1A5C1992E}"/>
              </a:ext>
            </a:extLst>
          </p:cNvPr>
          <p:cNvGraphicFramePr>
            <a:graphicFrameLocks noGrp="1"/>
          </p:cNvGraphicFramePr>
          <p:nvPr/>
        </p:nvGraphicFramePr>
        <p:xfrm>
          <a:off x="4650657" y="1433706"/>
          <a:ext cx="6666269" cy="2733040"/>
        </p:xfrm>
        <a:graphic>
          <a:graphicData uri="http://schemas.openxmlformats.org/drawingml/2006/table">
            <a:tbl>
              <a:tblPr firstRow="1" bandRow="1">
                <a:tableStyleId>{5C22544A-7EE6-4342-B048-85BDC9FD1C3A}</a:tableStyleId>
              </a:tblPr>
              <a:tblGrid>
                <a:gridCol w="398208">
                  <a:extLst>
                    <a:ext uri="{9D8B030D-6E8A-4147-A177-3AD203B41FA5}">
                      <a16:colId xmlns:a16="http://schemas.microsoft.com/office/drawing/2014/main" val="2710381968"/>
                    </a:ext>
                  </a:extLst>
                </a:gridCol>
                <a:gridCol w="6268061">
                  <a:extLst>
                    <a:ext uri="{9D8B030D-6E8A-4147-A177-3AD203B41FA5}">
                      <a16:colId xmlns:a16="http://schemas.microsoft.com/office/drawing/2014/main" val="2667459472"/>
                    </a:ext>
                  </a:extLst>
                </a:gridCol>
              </a:tblGrid>
              <a:tr h="370840">
                <a:tc>
                  <a:txBody>
                    <a:bodyPr/>
                    <a:lstStyle/>
                    <a:p>
                      <a:r>
                        <a:rPr lang="en-NZ" sz="1400"/>
                        <a:t>#</a:t>
                      </a:r>
                    </a:p>
                  </a:txBody>
                  <a:tcPr/>
                </a:tc>
                <a:tc>
                  <a:txBody>
                    <a:bodyPr/>
                    <a:lstStyle/>
                    <a:p>
                      <a:r>
                        <a:rPr lang="en-NZ" sz="1400"/>
                        <a:t>Steps</a:t>
                      </a:r>
                    </a:p>
                  </a:txBody>
                  <a:tcPr/>
                </a:tc>
                <a:extLst>
                  <a:ext uri="{0D108BD9-81ED-4DB2-BD59-A6C34878D82A}">
                    <a16:rowId xmlns:a16="http://schemas.microsoft.com/office/drawing/2014/main" val="55391098"/>
                  </a:ext>
                </a:extLst>
              </a:tr>
              <a:tr h="370840">
                <a:tc>
                  <a:txBody>
                    <a:bodyPr/>
                    <a:lstStyle/>
                    <a:p>
                      <a:r>
                        <a:rPr lang="en-NZ" sz="1400" b="0"/>
                        <a:t>1</a:t>
                      </a:r>
                    </a:p>
                  </a:txBody>
                  <a:tcPr/>
                </a:tc>
                <a:tc>
                  <a:txBody>
                    <a:bodyPr/>
                    <a:lstStyle/>
                    <a:p>
                      <a:r>
                        <a:rPr lang="en-NZ" sz="1400" b="0"/>
                        <a:t>Create synapse workspace and serverless SQL database. </a:t>
                      </a:r>
                    </a:p>
                  </a:txBody>
                  <a:tcPr/>
                </a:tc>
                <a:extLst>
                  <a:ext uri="{0D108BD9-81ED-4DB2-BD59-A6C34878D82A}">
                    <a16:rowId xmlns:a16="http://schemas.microsoft.com/office/drawing/2014/main" val="3883180354"/>
                  </a:ext>
                </a:extLst>
              </a:tr>
              <a:tr h="370840">
                <a:tc>
                  <a:txBody>
                    <a:bodyPr/>
                    <a:lstStyle/>
                    <a:p>
                      <a:r>
                        <a:rPr lang="en-NZ" sz="1400" b="0"/>
                        <a:t>2</a:t>
                      </a:r>
                    </a:p>
                  </a:txBody>
                  <a:tcPr/>
                </a:tc>
                <a:tc>
                  <a:txBody>
                    <a:bodyPr/>
                    <a:lstStyle/>
                    <a:p>
                      <a:r>
                        <a:rPr lang="en-NZ" sz="1400" b="0"/>
                        <a:t>Create views on Synapse serverless </a:t>
                      </a:r>
                      <a:r>
                        <a:rPr lang="en-NZ" sz="1400" b="0" err="1"/>
                        <a:t>db</a:t>
                      </a:r>
                      <a:r>
                        <a:rPr lang="en-NZ" sz="1400" b="0"/>
                        <a:t> for table/entities on incremental folders</a:t>
                      </a:r>
                    </a:p>
                  </a:txBody>
                  <a:tcPr/>
                </a:tc>
                <a:extLst>
                  <a:ext uri="{0D108BD9-81ED-4DB2-BD59-A6C34878D82A}">
                    <a16:rowId xmlns:a16="http://schemas.microsoft.com/office/drawing/2014/main" val="4228964903"/>
                  </a:ext>
                </a:extLst>
              </a:tr>
              <a:tr h="370840">
                <a:tc>
                  <a:txBody>
                    <a:bodyPr/>
                    <a:lstStyle/>
                    <a:p>
                      <a:r>
                        <a:rPr lang="en-NZ" sz="1400" b="0"/>
                        <a:t>3</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NZ" sz="1400" b="0"/>
                        <a:t>Create ADF/Synapse pipeline to read new folders, copy incremental data from serverless views, de-duplicate and merge data to target database</a:t>
                      </a:r>
                    </a:p>
                    <a:p>
                      <a:endParaRPr lang="en-NZ" sz="1400" b="0"/>
                    </a:p>
                  </a:txBody>
                  <a:tcPr/>
                </a:tc>
                <a:extLst>
                  <a:ext uri="{0D108BD9-81ED-4DB2-BD59-A6C34878D82A}">
                    <a16:rowId xmlns:a16="http://schemas.microsoft.com/office/drawing/2014/main" val="3256984191"/>
                  </a:ext>
                </a:extLst>
              </a:tr>
              <a:tr h="370840">
                <a:tc>
                  <a:txBody>
                    <a:bodyPr/>
                    <a:lstStyle/>
                    <a:p>
                      <a:r>
                        <a:rPr lang="en-NZ" sz="1400" b="0"/>
                        <a:t>4</a:t>
                      </a:r>
                    </a:p>
                  </a:txBody>
                  <a:tcPr/>
                </a:tc>
                <a:tc>
                  <a:txBody>
                    <a:bodyPr/>
                    <a:lstStyle/>
                    <a:p>
                      <a:r>
                        <a:rPr lang="en-NZ" sz="1400" b="0"/>
                        <a:t>Schedule pipeline to periodically copy incremental data</a:t>
                      </a:r>
                    </a:p>
                  </a:txBody>
                  <a:tcPr/>
                </a:tc>
                <a:extLst>
                  <a:ext uri="{0D108BD9-81ED-4DB2-BD59-A6C34878D82A}">
                    <a16:rowId xmlns:a16="http://schemas.microsoft.com/office/drawing/2014/main" val="2869453570"/>
                  </a:ext>
                </a:extLst>
              </a:tr>
              <a:tr h="370840">
                <a:tc>
                  <a:txBody>
                    <a:bodyPr/>
                    <a:lstStyle/>
                    <a:p>
                      <a:r>
                        <a:rPr lang="en-NZ" sz="1400" b="0"/>
                        <a:t>5</a:t>
                      </a:r>
                    </a:p>
                  </a:txBody>
                  <a:tcPr/>
                </a:tc>
                <a:tc>
                  <a:txBody>
                    <a:bodyPr/>
                    <a:lstStyle/>
                    <a:p>
                      <a:r>
                        <a:rPr lang="en-NZ" sz="1400" b="0"/>
                        <a:t>Validate existing ETL logic on the target SQL database </a:t>
                      </a:r>
                    </a:p>
                  </a:txBody>
                  <a:tcPr/>
                </a:tc>
                <a:extLst>
                  <a:ext uri="{0D108BD9-81ED-4DB2-BD59-A6C34878D82A}">
                    <a16:rowId xmlns:a16="http://schemas.microsoft.com/office/drawing/2014/main" val="1785142737"/>
                  </a:ext>
                </a:extLst>
              </a:tr>
            </a:tbl>
          </a:graphicData>
        </a:graphic>
      </p:graphicFrame>
      <p:sp>
        <p:nvSpPr>
          <p:cNvPr id="4" name="Rectangle: Rounded Corners 3">
            <a:extLst>
              <a:ext uri="{FF2B5EF4-FFF2-40B4-BE49-F238E27FC236}">
                <a16:creationId xmlns:a16="http://schemas.microsoft.com/office/drawing/2014/main" id="{FB0D81D8-4542-8284-34C7-1844944EA47C}"/>
              </a:ext>
            </a:extLst>
          </p:cNvPr>
          <p:cNvSpPr/>
          <p:nvPr/>
        </p:nvSpPr>
        <p:spPr>
          <a:xfrm>
            <a:off x="11652735" y="1"/>
            <a:ext cx="540210" cy="6858000"/>
          </a:xfrm>
          <a:prstGeom prst="roundRect">
            <a:avLst/>
          </a:prstGeom>
          <a:solidFill>
            <a:srgbClr val="7030A0"/>
          </a:solidFill>
        </p:spPr>
        <p:style>
          <a:lnRef idx="2">
            <a:schemeClr val="lt1">
              <a:hueOff val="0"/>
              <a:satOff val="0"/>
              <a:lumOff val="0"/>
              <a:alphaOff val="0"/>
            </a:schemeClr>
          </a:lnRef>
          <a:fillRef idx="1">
            <a:scrgbClr r="0" g="0" b="0"/>
          </a:fillRef>
          <a:effectRef idx="0">
            <a:schemeClr val="accent2">
              <a:hueOff val="0"/>
              <a:satOff val="0"/>
              <a:lumOff val="0"/>
              <a:alphaOff val="0"/>
            </a:schemeClr>
          </a:effectRef>
          <a:fontRef idx="minor">
            <a:schemeClr val="lt1"/>
          </a:fontRef>
        </p:style>
        <p:txBody>
          <a:bodyPr/>
          <a:lstStyle/>
          <a:p>
            <a:endParaRPr lang="en-NZ"/>
          </a:p>
        </p:txBody>
      </p:sp>
      <p:sp>
        <p:nvSpPr>
          <p:cNvPr id="12" name="Title 1">
            <a:extLst>
              <a:ext uri="{FF2B5EF4-FFF2-40B4-BE49-F238E27FC236}">
                <a16:creationId xmlns:a16="http://schemas.microsoft.com/office/drawing/2014/main" id="{10773B15-EBA7-2D9C-989B-B1B88B38A392}"/>
              </a:ext>
            </a:extLst>
          </p:cNvPr>
          <p:cNvSpPr>
            <a:spLocks noGrp="1"/>
          </p:cNvSpPr>
          <p:nvPr>
            <p:ph type="title"/>
          </p:nvPr>
        </p:nvSpPr>
        <p:spPr>
          <a:xfrm>
            <a:off x="0" y="0"/>
            <a:ext cx="11018520" cy="307777"/>
          </a:xfrm>
        </p:spPr>
        <p:txBody>
          <a:bodyPr/>
          <a:lstStyle/>
          <a:p>
            <a:r>
              <a:rPr lang="en-NZ" sz="2000"/>
              <a:t>Step-by-step: Incremental data ingestion using Synapse Serverless and Pipelines</a:t>
            </a:r>
          </a:p>
        </p:txBody>
      </p:sp>
      <p:sp>
        <p:nvSpPr>
          <p:cNvPr id="7" name="TextBox 6">
            <a:extLst>
              <a:ext uri="{FF2B5EF4-FFF2-40B4-BE49-F238E27FC236}">
                <a16:creationId xmlns:a16="http://schemas.microsoft.com/office/drawing/2014/main" id="{B6D9E653-11B6-91CD-E7BC-A4B11CCD63AA}"/>
              </a:ext>
            </a:extLst>
          </p:cNvPr>
          <p:cNvSpPr txBox="1"/>
          <p:nvPr/>
        </p:nvSpPr>
        <p:spPr>
          <a:xfrm>
            <a:off x="2201726" y="4760909"/>
            <a:ext cx="6824834" cy="369332"/>
          </a:xfrm>
          <a:prstGeom prst="rect">
            <a:avLst/>
          </a:prstGeom>
          <a:noFill/>
        </p:spPr>
        <p:txBody>
          <a:bodyPr wrap="square">
            <a:spAutoFit/>
          </a:bodyPr>
          <a:lstStyle/>
          <a:p>
            <a:r>
              <a:rPr lang="en-US" dirty="0">
                <a:hlinkClick r:id="rId4"/>
              </a:rPr>
              <a:t>/</a:t>
            </a:r>
            <a:r>
              <a:rPr lang="en-US" dirty="0" err="1">
                <a:hlinkClick r:id="rId4"/>
              </a:rPr>
              <a:t>DataverseLink</a:t>
            </a:r>
            <a:r>
              <a:rPr lang="en-US" dirty="0">
                <a:hlinkClick r:id="rId4"/>
              </a:rPr>
              <a:t>/</a:t>
            </a:r>
            <a:r>
              <a:rPr lang="en-US" dirty="0" err="1">
                <a:hlinkClick r:id="rId4"/>
              </a:rPr>
              <a:t>DataIntegration</a:t>
            </a:r>
            <a:endParaRPr lang="en-US" dirty="0"/>
          </a:p>
        </p:txBody>
      </p:sp>
    </p:spTree>
    <p:extLst>
      <p:ext uri="{BB962C8B-B14F-4D97-AF65-F5344CB8AC3E}">
        <p14:creationId xmlns:p14="http://schemas.microsoft.com/office/powerpoint/2010/main" val="303785610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Autofit/>
          </a:bodyPr>
          <a:lstStyle/>
          <a:p>
            <a:r>
              <a:rPr lang="en-US" sz="2800" spc="-50">
                <a:ln w="3175">
                  <a:noFill/>
                </a:ln>
                <a:ea typeface="+mn-ea"/>
                <a:cs typeface="Segoe UI" pitchFamily="34" charset="0"/>
              </a:rPr>
              <a:t>Comparing  – </a:t>
            </a:r>
            <a:r>
              <a:rPr lang="en-US" sz="2800" spc="-50" err="1">
                <a:ln w="3175">
                  <a:noFill/>
                </a:ln>
                <a:ea typeface="+mn-ea"/>
                <a:cs typeface="Segoe UI" pitchFamily="34" charset="0"/>
              </a:rPr>
              <a:t>ChangeFeed</a:t>
            </a:r>
            <a:r>
              <a:rPr lang="en-US" sz="2800" spc="-50">
                <a:ln w="3175">
                  <a:noFill/>
                </a:ln>
                <a:ea typeface="+mn-ea"/>
                <a:cs typeface="Segoe UI" pitchFamily="34" charset="0"/>
              </a:rPr>
              <a:t>(Old) vs Incremental folder (New)</a:t>
            </a:r>
          </a:p>
        </p:txBody>
      </p:sp>
      <p:graphicFrame>
        <p:nvGraphicFramePr>
          <p:cNvPr id="9" name="Table 8">
            <a:extLst>
              <a:ext uri="{FF2B5EF4-FFF2-40B4-BE49-F238E27FC236}">
                <a16:creationId xmlns:a16="http://schemas.microsoft.com/office/drawing/2014/main" id="{33374CAD-D133-FA08-AC15-1C902D278826}"/>
              </a:ext>
            </a:extLst>
          </p:cNvPr>
          <p:cNvGraphicFramePr>
            <a:graphicFrameLocks noGrp="1"/>
          </p:cNvGraphicFramePr>
          <p:nvPr>
            <p:extLst>
              <p:ext uri="{D42A27DB-BD31-4B8C-83A1-F6EECF244321}">
                <p14:modId xmlns:p14="http://schemas.microsoft.com/office/powerpoint/2010/main" val="1827300290"/>
              </p:ext>
            </p:extLst>
          </p:nvPr>
        </p:nvGraphicFramePr>
        <p:xfrm>
          <a:off x="317191" y="809826"/>
          <a:ext cx="11285122" cy="4345663"/>
        </p:xfrm>
        <a:graphic>
          <a:graphicData uri="http://schemas.openxmlformats.org/drawingml/2006/table">
            <a:tbl>
              <a:tblPr firstRow="1" bandRow="1">
                <a:tableStyleId>{5C22544A-7EE6-4342-B048-85BDC9FD1C3A}</a:tableStyleId>
              </a:tblPr>
              <a:tblGrid>
                <a:gridCol w="3086073">
                  <a:extLst>
                    <a:ext uri="{9D8B030D-6E8A-4147-A177-3AD203B41FA5}">
                      <a16:colId xmlns:a16="http://schemas.microsoft.com/office/drawing/2014/main" val="2335340888"/>
                    </a:ext>
                  </a:extLst>
                </a:gridCol>
                <a:gridCol w="3086073">
                  <a:extLst>
                    <a:ext uri="{9D8B030D-6E8A-4147-A177-3AD203B41FA5}">
                      <a16:colId xmlns:a16="http://schemas.microsoft.com/office/drawing/2014/main" val="3183366176"/>
                    </a:ext>
                  </a:extLst>
                </a:gridCol>
                <a:gridCol w="5112976">
                  <a:extLst>
                    <a:ext uri="{9D8B030D-6E8A-4147-A177-3AD203B41FA5}">
                      <a16:colId xmlns:a16="http://schemas.microsoft.com/office/drawing/2014/main" val="2588436573"/>
                    </a:ext>
                  </a:extLst>
                </a:gridCol>
              </a:tblGrid>
              <a:tr h="296590">
                <a:tc>
                  <a:txBody>
                    <a:bodyPr/>
                    <a:lstStyle/>
                    <a:p>
                      <a:endParaRPr lang="en-NZ"/>
                    </a:p>
                  </a:txBody>
                  <a:tcPr/>
                </a:tc>
                <a:tc>
                  <a:txBody>
                    <a:bodyPr/>
                    <a:lstStyle/>
                    <a:p>
                      <a:r>
                        <a:rPr lang="en-NZ" err="1"/>
                        <a:t>ChangeFeed</a:t>
                      </a:r>
                      <a:endParaRPr lang="en-NZ"/>
                    </a:p>
                  </a:txBody>
                  <a:tcPr/>
                </a:tc>
                <a:tc>
                  <a:txBody>
                    <a:bodyPr/>
                    <a:lstStyle/>
                    <a:p>
                      <a:r>
                        <a:rPr lang="en-NZ"/>
                        <a:t>Incremental</a:t>
                      </a:r>
                    </a:p>
                  </a:txBody>
                  <a:tcPr/>
                </a:tc>
                <a:extLst>
                  <a:ext uri="{0D108BD9-81ED-4DB2-BD59-A6C34878D82A}">
                    <a16:rowId xmlns:a16="http://schemas.microsoft.com/office/drawing/2014/main" val="3648553305"/>
                  </a:ext>
                </a:extLst>
              </a:tr>
              <a:tr h="950714">
                <a:tc>
                  <a:txBody>
                    <a:bodyPr/>
                    <a:lstStyle/>
                    <a:p>
                      <a:r>
                        <a:rPr lang="en-NZ" sz="1400"/>
                        <a:t>File path to schema</a:t>
                      </a:r>
                    </a:p>
                  </a:txBody>
                  <a:tcPr/>
                </a:tc>
                <a:tc>
                  <a:txBody>
                    <a:bodyPr/>
                    <a:lstStyle/>
                    <a:p>
                      <a:r>
                        <a:rPr lang="en-NZ" sz="1400"/>
                        <a:t>&lt;container&gt;/</a:t>
                      </a:r>
                      <a:r>
                        <a:rPr lang="en-NZ" sz="1400" err="1"/>
                        <a:t>ChangeFeed</a:t>
                      </a:r>
                      <a:r>
                        <a:rPr lang="en-NZ" sz="1400"/>
                        <a:t>/&lt;table name&gt;.</a:t>
                      </a:r>
                      <a:r>
                        <a:rPr lang="en-NZ" sz="1400" err="1"/>
                        <a:t>cdm.json</a:t>
                      </a:r>
                      <a:endParaRPr lang="en-NZ"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a:t>&lt;container&gt;/&lt;folder name&gt;/model.json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400"/>
                    </a:p>
                    <a:p>
                      <a:pPr marL="0" marR="0" lvl="0" indent="0" algn="l" defTabSz="914400" rtl="0" eaLnBrk="1" fontAlgn="auto" latinLnBrk="0" hangingPunct="1">
                        <a:lnSpc>
                          <a:spcPct val="100000"/>
                        </a:lnSpc>
                        <a:spcBef>
                          <a:spcPts val="0"/>
                        </a:spcBef>
                        <a:spcAft>
                          <a:spcPts val="0"/>
                        </a:spcAft>
                        <a:buClrTx/>
                        <a:buSzTx/>
                        <a:buFontTx/>
                        <a:buNone/>
                        <a:tabLst/>
                        <a:defRPr/>
                      </a:pPr>
                      <a:r>
                        <a:rPr lang="en-GB" sz="1400" i="1"/>
                        <a:t>Folders are named by creation timestamp ("yyyy-MM-dd'T'HH:mm:ss.SSSz") in UTC.</a:t>
                      </a:r>
                      <a:endParaRPr lang="en-NZ" sz="1400" i="1"/>
                    </a:p>
                  </a:txBody>
                  <a:tcPr/>
                </a:tc>
                <a:extLst>
                  <a:ext uri="{0D108BD9-81ED-4DB2-BD59-A6C34878D82A}">
                    <a16:rowId xmlns:a16="http://schemas.microsoft.com/office/drawing/2014/main" val="1634794711"/>
                  </a:ext>
                </a:extLst>
              </a:tr>
              <a:tr h="731319">
                <a:tc>
                  <a:txBody>
                    <a:bodyPr/>
                    <a:lstStyle/>
                    <a:p>
                      <a:r>
                        <a:rPr lang="en-NZ" sz="1400"/>
                        <a:t>File path to 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a:t>&lt;container&gt;/</a:t>
                      </a:r>
                      <a:r>
                        <a:rPr lang="en-NZ" sz="1400" err="1"/>
                        <a:t>ChangeFeed</a:t>
                      </a:r>
                      <a:r>
                        <a:rPr lang="en-NZ" sz="1400"/>
                        <a:t>/&lt;table name&gt;/&lt;file name&gt;.csv</a:t>
                      </a:r>
                    </a:p>
                  </a:txBody>
                  <a:tcPr/>
                </a:tc>
                <a:tc>
                  <a:txBody>
                    <a:bodyPr/>
                    <a:lstStyle/>
                    <a:p>
                      <a:r>
                        <a:rPr lang="en-GB" sz="1400"/>
                        <a:t>&lt;container&gt;/&lt;folder name&gt;/&lt;table name&gt;/&lt;filename&gt;.csv</a:t>
                      </a:r>
                    </a:p>
                    <a:p>
                      <a:endParaRPr lang="en-GB" sz="1400"/>
                    </a:p>
                  </a:txBody>
                  <a:tcPr/>
                </a:tc>
                <a:extLst>
                  <a:ext uri="{0D108BD9-81ED-4DB2-BD59-A6C34878D82A}">
                    <a16:rowId xmlns:a16="http://schemas.microsoft.com/office/drawing/2014/main" val="1764758590"/>
                  </a:ext>
                </a:extLst>
              </a:tr>
              <a:tr h="511923">
                <a:tc>
                  <a:txBody>
                    <a:bodyPr/>
                    <a:lstStyle/>
                    <a:p>
                      <a:r>
                        <a:rPr lang="en-NZ" sz="1400"/>
                        <a:t>Changed data identification</a:t>
                      </a:r>
                    </a:p>
                  </a:txBody>
                  <a:tcPr/>
                </a:tc>
                <a:tc>
                  <a:txBody>
                    <a:bodyPr/>
                    <a:lstStyle/>
                    <a:p>
                      <a:r>
                        <a:rPr lang="en-NZ" sz="1400"/>
                        <a:t>Use the Modified datetime on the individual CSV files</a:t>
                      </a:r>
                    </a:p>
                  </a:txBody>
                  <a:tcPr/>
                </a:tc>
                <a:tc>
                  <a:txBody>
                    <a:bodyPr/>
                    <a:lstStyle/>
                    <a:p>
                      <a:r>
                        <a:rPr lang="en-NZ" sz="1400"/>
                        <a:t>Use the name of the folder and </a:t>
                      </a:r>
                      <a:r>
                        <a:rPr lang="en-NZ" sz="1400" err="1"/>
                        <a:t>model.json</a:t>
                      </a:r>
                      <a:r>
                        <a:rPr lang="en-NZ" sz="1400"/>
                        <a:t> size does not equal 0</a:t>
                      </a:r>
                    </a:p>
                  </a:txBody>
                  <a:tcPr/>
                </a:tc>
                <a:extLst>
                  <a:ext uri="{0D108BD9-81ED-4DB2-BD59-A6C34878D82A}">
                    <a16:rowId xmlns:a16="http://schemas.microsoft.com/office/drawing/2014/main" val="3641661021"/>
                  </a:ext>
                </a:extLst>
              </a:tr>
              <a:tr h="296590">
                <a:tc>
                  <a:txBody>
                    <a:bodyPr/>
                    <a:lstStyle/>
                    <a:p>
                      <a:r>
                        <a:rPr lang="en-NZ" sz="1400"/>
                        <a:t>Column differences</a:t>
                      </a:r>
                    </a:p>
                  </a:txBody>
                  <a:tcPr/>
                </a:tc>
                <a:tc>
                  <a:txBody>
                    <a:bodyPr/>
                    <a:lstStyle/>
                    <a:p>
                      <a:r>
                        <a:rPr lang="en-NZ" sz="1400">
                          <a:hlinkClick r:id="rId3" action="ppaction://hlinksldjump"/>
                        </a:rPr>
                        <a:t>Detailed here</a:t>
                      </a:r>
                      <a:endParaRPr lang="en-NZ" sz="1400"/>
                    </a:p>
                  </a:txBody>
                  <a:tcPr/>
                </a:tc>
                <a:tc>
                  <a:txBody>
                    <a:bodyPr/>
                    <a:lstStyle/>
                    <a:p>
                      <a:r>
                        <a:rPr lang="en-NZ" sz="1400">
                          <a:hlinkClick r:id="rId3" action="ppaction://hlinksldjump"/>
                        </a:rPr>
                        <a:t>Detailed here</a:t>
                      </a:r>
                      <a:endParaRPr lang="en-NZ" sz="1400"/>
                    </a:p>
                  </a:txBody>
                  <a:tcPr/>
                </a:tc>
                <a:extLst>
                  <a:ext uri="{0D108BD9-81ED-4DB2-BD59-A6C34878D82A}">
                    <a16:rowId xmlns:a16="http://schemas.microsoft.com/office/drawing/2014/main" val="3950074261"/>
                  </a:ext>
                </a:extLst>
              </a:tr>
              <a:tr h="1170110">
                <a:tc>
                  <a:txBody>
                    <a:bodyPr/>
                    <a:lstStyle/>
                    <a:p>
                      <a:r>
                        <a:rPr lang="en-NZ" sz="1400"/>
                        <a:t>Full push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a:t>Old files within &lt;container&gt;/ChangeFeed/&lt;table name&gt;/ deleted and new files created after table initialised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sz="1400"/>
                        <a:t>All records sync’d to latest folder </a:t>
                      </a:r>
                      <a:r>
                        <a:rPr lang="en-GB" sz="1400"/>
                        <a:t>&lt;container&gt;/&lt;folder name&gt;/&lt;table name&gt;/&lt;filename&gt;.csv</a:t>
                      </a:r>
                    </a:p>
                    <a:p>
                      <a:endParaRPr lang="en-NZ" sz="1400"/>
                    </a:p>
                  </a:txBody>
                  <a:tcPr/>
                </a:tc>
                <a:extLst>
                  <a:ext uri="{0D108BD9-81ED-4DB2-BD59-A6C34878D82A}">
                    <a16:rowId xmlns:a16="http://schemas.microsoft.com/office/drawing/2014/main" val="1312215695"/>
                  </a:ext>
                </a:extLst>
              </a:tr>
              <a:tr h="296590">
                <a:tc>
                  <a:txBody>
                    <a:bodyPr/>
                    <a:lstStyle/>
                    <a:p>
                      <a:r>
                        <a:rPr lang="en-NZ" sz="1400"/>
                        <a:t>Additional details</a:t>
                      </a:r>
                    </a:p>
                  </a:txBody>
                  <a:tcPr/>
                </a:tc>
                <a:tc>
                  <a:txBody>
                    <a:bodyPr/>
                    <a:lstStyle/>
                    <a:p>
                      <a:r>
                        <a:rPr lang="en-NZ" sz="1400" err="1">
                          <a:hlinkClick r:id="rId4"/>
                        </a:rPr>
                        <a:t>ChangeFeed</a:t>
                      </a:r>
                      <a:r>
                        <a:rPr lang="en-NZ" sz="1400">
                          <a:hlinkClick r:id="rId4"/>
                        </a:rPr>
                        <a:t> folder feature</a:t>
                      </a:r>
                      <a:endParaRPr lang="en-NZ" sz="14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hlinkClick r:id="rId5"/>
                        </a:rPr>
                        <a:t>Incremental folder feature</a:t>
                      </a:r>
                      <a:endParaRPr lang="en-US" sz="1400"/>
                    </a:p>
                  </a:txBody>
                  <a:tcPr/>
                </a:tc>
                <a:extLst>
                  <a:ext uri="{0D108BD9-81ED-4DB2-BD59-A6C34878D82A}">
                    <a16:rowId xmlns:a16="http://schemas.microsoft.com/office/drawing/2014/main" val="3799424815"/>
                  </a:ext>
                </a:extLst>
              </a:tr>
            </a:tbl>
          </a:graphicData>
        </a:graphic>
      </p:graphicFrame>
    </p:spTree>
    <p:extLst>
      <p:ext uri="{BB962C8B-B14F-4D97-AF65-F5344CB8AC3E}">
        <p14:creationId xmlns:p14="http://schemas.microsoft.com/office/powerpoint/2010/main" val="29700709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319418"/>
            <a:ext cx="3526537" cy="2215991"/>
          </a:xfrm>
        </p:spPr>
        <p:txBody>
          <a:bodyPr/>
          <a:lstStyle/>
          <a:p>
            <a:r>
              <a:rPr lang="en-US" b="1">
                <a:ea typeface="+mn-lt"/>
                <a:cs typeface="+mn-lt"/>
              </a:rPr>
              <a:t>BYOD Replacement with Synapse Link</a:t>
            </a:r>
            <a:endParaRPr lang="en-US"/>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841407" y="2934260"/>
            <a:ext cx="6863414" cy="369332"/>
          </a:xfrm>
        </p:spPr>
        <p:txBody>
          <a:bodyPr/>
          <a:lstStyle/>
          <a:p>
            <a:r>
              <a:rPr lang="en-US" sz="2400"/>
              <a:t>BYOD Replacement with Synapse Link</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000000"/>
                </a:solidFill>
                <a:effectLst/>
                <a:uLnTx/>
                <a:uFillTx/>
                <a:latin typeface="Segoe UI"/>
                <a:ea typeface="+mn-ea"/>
                <a:cs typeface="Segoe UI"/>
              </a:rPr>
              <a:t>6</a:t>
            </a:r>
          </a:p>
        </p:txBody>
      </p:sp>
    </p:spTree>
    <p:extLst>
      <p:ext uri="{BB962C8B-B14F-4D97-AF65-F5344CB8AC3E}">
        <p14:creationId xmlns:p14="http://schemas.microsoft.com/office/powerpoint/2010/main" val="30275176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0" y="73083"/>
            <a:ext cx="12192000" cy="276999"/>
          </a:xfrm>
        </p:spPr>
        <p:txBody>
          <a:bodyPr/>
          <a:lstStyle/>
          <a:p>
            <a:r>
              <a:rPr lang="en-US" sz="1800" dirty="0">
                <a:solidFill>
                  <a:srgbClr val="00B0F0"/>
                </a:solidFill>
              </a:rPr>
              <a:t>#5 BYOD Replacement with </a:t>
            </a:r>
            <a:r>
              <a:rPr lang="en-US" sz="1800" dirty="0"/>
              <a:t>Synapse link</a:t>
            </a:r>
            <a:endParaRPr lang="en-US" sz="2400" dirty="0"/>
          </a:p>
        </p:txBody>
      </p:sp>
      <p:pic>
        <p:nvPicPr>
          <p:cNvPr id="8" name="Picture 7">
            <a:extLst>
              <a:ext uri="{FF2B5EF4-FFF2-40B4-BE49-F238E27FC236}">
                <a16:creationId xmlns:a16="http://schemas.microsoft.com/office/drawing/2014/main" id="{F54D0F03-AC0D-9590-F788-1457B6D51A9D}"/>
              </a:ext>
            </a:extLst>
          </p:cNvPr>
          <p:cNvPicPr>
            <a:picLocks noChangeAspect="1"/>
          </p:cNvPicPr>
          <p:nvPr/>
        </p:nvPicPr>
        <p:blipFill>
          <a:blip r:embed="rId3"/>
          <a:stretch>
            <a:fillRect/>
          </a:stretch>
        </p:blipFill>
        <p:spPr>
          <a:xfrm>
            <a:off x="0" y="512530"/>
            <a:ext cx="11244435" cy="5583290"/>
          </a:xfrm>
          <a:prstGeom prst="rect">
            <a:avLst/>
          </a:prstGeom>
        </p:spPr>
      </p:pic>
    </p:spTree>
    <p:extLst>
      <p:ext uri="{BB962C8B-B14F-4D97-AF65-F5344CB8AC3E}">
        <p14:creationId xmlns:p14="http://schemas.microsoft.com/office/powerpoint/2010/main" val="34411638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a:extLst>
              <a:ext uri="{FF2B5EF4-FFF2-40B4-BE49-F238E27FC236}">
                <a16:creationId xmlns:a16="http://schemas.microsoft.com/office/drawing/2014/main" id="{7853978A-F0C7-E6BB-3C44-D5601B5A195F}"/>
              </a:ext>
            </a:extLst>
          </p:cNvPr>
          <p:cNvSpPr/>
          <p:nvPr/>
        </p:nvSpPr>
        <p:spPr bwMode="auto">
          <a:xfrm>
            <a:off x="633215" y="3305563"/>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A77D292E-07DE-CE18-5E2A-A18409423302}"/>
              </a:ext>
            </a:extLst>
          </p:cNvPr>
          <p:cNvSpPr/>
          <p:nvPr/>
        </p:nvSpPr>
        <p:spPr bwMode="auto">
          <a:xfrm>
            <a:off x="7352489" y="1570016"/>
            <a:ext cx="3646251" cy="4653899"/>
          </a:xfrm>
          <a:prstGeom prst="rect">
            <a:avLst/>
          </a:prstGeom>
          <a:solidFill>
            <a:srgbClr val="C6EC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C6E8FFA5-335A-A089-1FD0-7A2977C66A4E}"/>
              </a:ext>
            </a:extLst>
          </p:cNvPr>
          <p:cNvSpPr/>
          <p:nvPr/>
        </p:nvSpPr>
        <p:spPr bwMode="auto">
          <a:xfrm>
            <a:off x="3706238" y="1570017"/>
            <a:ext cx="3646251" cy="4653900"/>
          </a:xfrm>
          <a:prstGeom prst="rect">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C9EAA76F-EEC9-B8B2-8568-22C88956CBEC}"/>
              </a:ext>
            </a:extLst>
          </p:cNvPr>
          <p:cNvSpPr>
            <a:spLocks noGrp="1"/>
          </p:cNvSpPr>
          <p:nvPr>
            <p:ph type="title"/>
          </p:nvPr>
        </p:nvSpPr>
        <p:spPr>
          <a:xfrm>
            <a:off x="586740" y="282101"/>
            <a:ext cx="11018520" cy="553998"/>
          </a:xfrm>
        </p:spPr>
        <p:txBody>
          <a:bodyPr/>
          <a:lstStyle/>
          <a:p>
            <a:r>
              <a:rPr lang="en-US" dirty="0"/>
              <a:t>If you are using Export to Data lake today… </a:t>
            </a:r>
          </a:p>
        </p:txBody>
      </p:sp>
      <p:sp>
        <p:nvSpPr>
          <p:cNvPr id="5" name="Oval 4">
            <a:extLst>
              <a:ext uri="{FF2B5EF4-FFF2-40B4-BE49-F238E27FC236}">
                <a16:creationId xmlns:a16="http://schemas.microsoft.com/office/drawing/2014/main" id="{B339EE22-C319-D3C7-8179-5E73C0376BF0}"/>
              </a:ext>
            </a:extLst>
          </p:cNvPr>
          <p:cNvSpPr/>
          <p:nvPr/>
        </p:nvSpPr>
        <p:spPr bwMode="auto">
          <a:xfrm>
            <a:off x="4495962" y="4605196"/>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68533CFE-219D-CDC7-309B-6D299DC001DC}"/>
              </a:ext>
            </a:extLst>
          </p:cNvPr>
          <p:cNvSpPr/>
          <p:nvPr/>
        </p:nvSpPr>
        <p:spPr bwMode="auto">
          <a:xfrm>
            <a:off x="4495962" y="2047720"/>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BDE43A2C-E28E-5B9F-CEA5-8EF48A2A22AD}"/>
              </a:ext>
            </a:extLst>
          </p:cNvPr>
          <p:cNvSpPr txBox="1"/>
          <p:nvPr/>
        </p:nvSpPr>
        <p:spPr>
          <a:xfrm>
            <a:off x="926761" y="3675793"/>
            <a:ext cx="1090298" cy="113877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Overview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 </a:t>
            </a:r>
          </a:p>
        </p:txBody>
      </p:sp>
      <p:sp>
        <p:nvSpPr>
          <p:cNvPr id="9" name="TextBox 8">
            <a:extLst>
              <a:ext uri="{FF2B5EF4-FFF2-40B4-BE49-F238E27FC236}">
                <a16:creationId xmlns:a16="http://schemas.microsoft.com/office/drawing/2014/main" id="{644C13F6-CB86-2598-5E8C-19BDDCB88B2A}"/>
              </a:ext>
            </a:extLst>
          </p:cNvPr>
          <p:cNvSpPr txBox="1"/>
          <p:nvPr/>
        </p:nvSpPr>
        <p:spPr>
          <a:xfrm>
            <a:off x="3861071" y="6361166"/>
            <a:ext cx="5701218" cy="307777"/>
          </a:xfrm>
          <a:prstGeom prst="rect">
            <a:avLst/>
          </a:prstGeom>
          <a:solidFill>
            <a:srgbClr val="FF99FF"/>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hlinkClick r:id="rId2"/>
              </a:rPr>
              <a:t>https://aka.ms/TransitiontoSynapseLinkVideos</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1" name="TextBox 10">
            <a:extLst>
              <a:ext uri="{FF2B5EF4-FFF2-40B4-BE49-F238E27FC236}">
                <a16:creationId xmlns:a16="http://schemas.microsoft.com/office/drawing/2014/main" id="{FD252485-FD52-D5AE-D80B-087FA2CE31D9}"/>
              </a:ext>
            </a:extLst>
          </p:cNvPr>
          <p:cNvSpPr txBox="1"/>
          <p:nvPr/>
        </p:nvSpPr>
        <p:spPr>
          <a:xfrm>
            <a:off x="4860587" y="4709969"/>
            <a:ext cx="2814537" cy="116955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Change feeds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(Cloud data warehousing &amp; incremental ingestion)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#3</a:t>
            </a:r>
          </a:p>
        </p:txBody>
      </p:sp>
      <p:grpSp>
        <p:nvGrpSpPr>
          <p:cNvPr id="14" name="Group 13">
            <a:extLst>
              <a:ext uri="{FF2B5EF4-FFF2-40B4-BE49-F238E27FC236}">
                <a16:creationId xmlns:a16="http://schemas.microsoft.com/office/drawing/2014/main" id="{38BFB2D1-48BF-D0B8-44E8-F0B1226CE276}"/>
              </a:ext>
            </a:extLst>
          </p:cNvPr>
          <p:cNvGrpSpPr/>
          <p:nvPr/>
        </p:nvGrpSpPr>
        <p:grpSpPr>
          <a:xfrm>
            <a:off x="2358946" y="3708297"/>
            <a:ext cx="2748505" cy="497337"/>
            <a:chOff x="2535140" y="3953671"/>
            <a:chExt cx="2748505" cy="497337"/>
          </a:xfrm>
        </p:grpSpPr>
        <p:sp>
          <p:nvSpPr>
            <p:cNvPr id="15" name="Arrow: Right 14">
              <a:extLst>
                <a:ext uri="{FF2B5EF4-FFF2-40B4-BE49-F238E27FC236}">
                  <a16:creationId xmlns:a16="http://schemas.microsoft.com/office/drawing/2014/main" id="{21BD818C-AF27-A9D2-49A1-56732995FF12}"/>
                </a:ext>
              </a:extLst>
            </p:cNvPr>
            <p:cNvSpPr/>
            <p:nvPr/>
          </p:nvSpPr>
          <p:spPr bwMode="auto">
            <a:xfrm>
              <a:off x="2535140" y="3953671"/>
              <a:ext cx="2748505" cy="497337"/>
            </a:xfrm>
            <a:prstGeom prst="rightArrow">
              <a:avLst>
                <a:gd name="adj1" fmla="val 68242"/>
                <a:gd name="adj2" fmla="val 421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9A08604B-21F9-F2B5-3E21-EFD0CAE4DD9F}"/>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Upgrade to Synapse Link*</a:t>
              </a:r>
            </a:p>
          </p:txBody>
        </p:sp>
      </p:grpSp>
      <p:grpSp>
        <p:nvGrpSpPr>
          <p:cNvPr id="17" name="Group 16">
            <a:extLst>
              <a:ext uri="{FF2B5EF4-FFF2-40B4-BE49-F238E27FC236}">
                <a16:creationId xmlns:a16="http://schemas.microsoft.com/office/drawing/2014/main" id="{E311C918-D175-C8A0-9EEB-96187A3D6F6B}"/>
              </a:ext>
            </a:extLst>
          </p:cNvPr>
          <p:cNvGrpSpPr/>
          <p:nvPr/>
        </p:nvGrpSpPr>
        <p:grpSpPr>
          <a:xfrm>
            <a:off x="5462404" y="3687882"/>
            <a:ext cx="2748505" cy="497337"/>
            <a:chOff x="2535140" y="3953671"/>
            <a:chExt cx="2748505" cy="497337"/>
          </a:xfrm>
        </p:grpSpPr>
        <p:sp>
          <p:nvSpPr>
            <p:cNvPr id="18" name="Arrow: Right 17">
              <a:extLst>
                <a:ext uri="{FF2B5EF4-FFF2-40B4-BE49-F238E27FC236}">
                  <a16:creationId xmlns:a16="http://schemas.microsoft.com/office/drawing/2014/main" id="{CA8D3E62-4026-806E-210E-5659C9E03BC9}"/>
                </a:ext>
              </a:extLst>
            </p:cNvPr>
            <p:cNvSpPr/>
            <p:nvPr/>
          </p:nvSpPr>
          <p:spPr bwMode="auto">
            <a:xfrm>
              <a:off x="2535140" y="3953671"/>
              <a:ext cx="2748505" cy="497337"/>
            </a:xfrm>
            <a:prstGeom prst="rightArrow">
              <a:avLst>
                <a:gd name="adj1" fmla="val 68242"/>
                <a:gd name="adj2" fmla="val 42176"/>
              </a:avLst>
            </a:prstGeom>
            <a:solidFill>
              <a:srgbClr val="348A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71620698-623B-EAD9-48D6-9819430239EF}"/>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code insights &amp; action</a:t>
              </a:r>
            </a:p>
          </p:txBody>
        </p:sp>
      </p:grpSp>
      <p:sp>
        <p:nvSpPr>
          <p:cNvPr id="20" name="Oval 19">
            <a:extLst>
              <a:ext uri="{FF2B5EF4-FFF2-40B4-BE49-F238E27FC236}">
                <a16:creationId xmlns:a16="http://schemas.microsoft.com/office/drawing/2014/main" id="{C232B359-93DC-5CCA-5CCF-C16F1AB5014C}"/>
              </a:ext>
            </a:extLst>
          </p:cNvPr>
          <p:cNvSpPr/>
          <p:nvPr/>
        </p:nvSpPr>
        <p:spPr bwMode="auto">
          <a:xfrm>
            <a:off x="8426567" y="3186074"/>
            <a:ext cx="1274323" cy="1274324"/>
          </a:xfrm>
          <a:prstGeom prst="ellipse">
            <a:avLst/>
          </a:prstGeom>
          <a:noFill/>
          <a:ln w="38100">
            <a:solidFill>
              <a:schemeClr val="bg2">
                <a:lumMod val="75000"/>
              </a:schemeClr>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AED25E4C-9AD2-3847-8060-3373AABCAE40}"/>
              </a:ext>
            </a:extLst>
          </p:cNvPr>
          <p:cNvSpPr txBox="1"/>
          <p:nvPr/>
        </p:nvSpPr>
        <p:spPr>
          <a:xfrm>
            <a:off x="8776411" y="3343312"/>
            <a:ext cx="2649166" cy="126188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Synapse &amp;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Microsoft Fabric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(Lakehouse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#4</a:t>
            </a:r>
          </a:p>
        </p:txBody>
      </p:sp>
      <p:sp>
        <p:nvSpPr>
          <p:cNvPr id="24" name="TextBox 23">
            <a:extLst>
              <a:ext uri="{FF2B5EF4-FFF2-40B4-BE49-F238E27FC236}">
                <a16:creationId xmlns:a16="http://schemas.microsoft.com/office/drawing/2014/main" id="{B6011540-E368-8AC0-06A2-112AA8481FB1}"/>
              </a:ext>
            </a:extLst>
          </p:cNvPr>
          <p:cNvSpPr txBox="1"/>
          <p:nvPr/>
        </p:nvSpPr>
        <p:spPr>
          <a:xfrm>
            <a:off x="4855723" y="2321085"/>
            <a:ext cx="2649166" cy="95410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Tables folder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 data warehousing)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highlight>
                  <a:srgbClr val="0000FF"/>
                </a:highlight>
                <a:uLnTx/>
                <a:uFillTx/>
                <a:latin typeface="Segoe UI Semibold"/>
                <a:ea typeface="+mn-ea"/>
                <a:cs typeface="+mn-cs"/>
              </a:rPr>
              <a:t>Talk #2</a:t>
            </a:r>
          </a:p>
        </p:txBody>
      </p:sp>
      <p:sp>
        <p:nvSpPr>
          <p:cNvPr id="2" name="Title 3">
            <a:extLst>
              <a:ext uri="{FF2B5EF4-FFF2-40B4-BE49-F238E27FC236}">
                <a16:creationId xmlns:a16="http://schemas.microsoft.com/office/drawing/2014/main" id="{35DBF03E-CDAC-6AA9-62F4-5D1FFB21E95A}"/>
              </a:ext>
            </a:extLst>
          </p:cNvPr>
          <p:cNvSpPr txBox="1">
            <a:spLocks/>
          </p:cNvSpPr>
          <p:nvPr/>
        </p:nvSpPr>
        <p:spPr>
          <a:xfrm>
            <a:off x="586740" y="956182"/>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r"/>
            <a:r>
              <a:rPr lang="en-US" sz="2800" dirty="0"/>
              <a:t>… check out the </a:t>
            </a:r>
            <a:r>
              <a:rPr lang="en-US" sz="2800" dirty="0" err="1"/>
              <a:t>TechTalk</a:t>
            </a:r>
            <a:r>
              <a:rPr lang="en-US" sz="2800" dirty="0"/>
              <a:t> series on this topic also!</a:t>
            </a:r>
          </a:p>
        </p:txBody>
      </p:sp>
    </p:spTree>
    <p:extLst>
      <p:ext uri="{BB962C8B-B14F-4D97-AF65-F5344CB8AC3E}">
        <p14:creationId xmlns:p14="http://schemas.microsoft.com/office/powerpoint/2010/main" val="393232263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2873415"/>
            <a:ext cx="3526537" cy="1107996"/>
          </a:xfrm>
        </p:spPr>
        <p:txBody>
          <a:bodyPr/>
          <a:lstStyle/>
          <a:p>
            <a:r>
              <a:rPr lang="en-US"/>
              <a:t>Link to Microsoft Fabric</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242747"/>
            <a:ext cx="6667500" cy="369332"/>
          </a:xfrm>
        </p:spPr>
        <p:txBody>
          <a:bodyPr/>
          <a:lstStyle/>
          <a:p>
            <a:r>
              <a:rPr lang="en-US" sz="2400"/>
              <a:t>Overview of Dataverse Link to Microsoft Fabric</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600" dirty="0">
                <a:solidFill>
                  <a:srgbClr val="000000"/>
                </a:solidFill>
                <a:latin typeface="Segoe UI"/>
              </a:rPr>
              <a:t>7</a:t>
            </a:r>
            <a:endParaRPr kumimoji="0" lang="en-US" sz="9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40832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397545"/>
          </a:xfrm>
        </p:spPr>
        <p:txBody>
          <a:bodyPr/>
          <a:lstStyle/>
          <a:p>
            <a:r>
              <a:rPr lang="en-US" sz="3200"/>
              <a:t>Unlock AI driven insights and action with Link to Fabric</a:t>
            </a:r>
          </a:p>
        </p:txBody>
      </p:sp>
      <p:pic>
        <p:nvPicPr>
          <p:cNvPr id="3" name="Picture 2">
            <a:extLst>
              <a:ext uri="{FF2B5EF4-FFF2-40B4-BE49-F238E27FC236}">
                <a16:creationId xmlns:a16="http://schemas.microsoft.com/office/drawing/2014/main" id="{A216C0D7-E92F-CAD6-C91E-3360322404C9}"/>
              </a:ext>
            </a:extLst>
          </p:cNvPr>
          <p:cNvPicPr>
            <a:picLocks noChangeAspect="1"/>
          </p:cNvPicPr>
          <p:nvPr/>
        </p:nvPicPr>
        <p:blipFill>
          <a:blip r:embed="rId3"/>
          <a:stretch>
            <a:fillRect/>
          </a:stretch>
        </p:blipFill>
        <p:spPr>
          <a:xfrm>
            <a:off x="442912" y="1841108"/>
            <a:ext cx="10437091" cy="4599710"/>
          </a:xfrm>
          <a:prstGeom prst="rect">
            <a:avLst/>
          </a:prstGeom>
        </p:spPr>
      </p:pic>
    </p:spTree>
    <p:extLst>
      <p:ext uri="{BB962C8B-B14F-4D97-AF65-F5344CB8AC3E}">
        <p14:creationId xmlns:p14="http://schemas.microsoft.com/office/powerpoint/2010/main" val="1740705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F6938-4D75-138D-AB90-F3D948099EF5}"/>
              </a:ext>
            </a:extLst>
          </p:cNvPr>
          <p:cNvSpPr>
            <a:spLocks noGrp="1"/>
          </p:cNvSpPr>
          <p:nvPr>
            <p:ph type="title"/>
          </p:nvPr>
        </p:nvSpPr>
        <p:spPr>
          <a:xfrm>
            <a:off x="738255" y="2621782"/>
            <a:ext cx="11026774" cy="553998"/>
          </a:xfrm>
        </p:spPr>
        <p:txBody>
          <a:bodyPr/>
          <a:lstStyle/>
          <a:p>
            <a:r>
              <a:rPr lang="en-US"/>
              <a:t>Demo: Link to Microsoft Fabric</a:t>
            </a:r>
          </a:p>
        </p:txBody>
      </p:sp>
      <p:sp>
        <p:nvSpPr>
          <p:cNvPr id="3" name="TextBox 2">
            <a:extLst>
              <a:ext uri="{FF2B5EF4-FFF2-40B4-BE49-F238E27FC236}">
                <a16:creationId xmlns:a16="http://schemas.microsoft.com/office/drawing/2014/main" id="{C5D538D6-6B93-73A0-2115-236B8BB08559}"/>
              </a:ext>
            </a:extLst>
          </p:cNvPr>
          <p:cNvSpPr txBox="1"/>
          <p:nvPr/>
        </p:nvSpPr>
        <p:spPr>
          <a:xfrm>
            <a:off x="152400" y="4810375"/>
            <a:ext cx="11855669"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hlinkClick r:id="rId2"/>
              </a:rPr>
              <a:t>https://aka.ms/TransitiontoSynapseLinkVideos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4" name="Title 3">
            <a:extLst>
              <a:ext uri="{FF2B5EF4-FFF2-40B4-BE49-F238E27FC236}">
                <a16:creationId xmlns:a16="http://schemas.microsoft.com/office/drawing/2014/main" id="{24D394A0-D431-0284-E105-6EA993A881D2}"/>
              </a:ext>
            </a:extLst>
          </p:cNvPr>
          <p:cNvSpPr txBox="1">
            <a:spLocks/>
          </p:cNvSpPr>
          <p:nvPr/>
        </p:nvSpPr>
        <p:spPr>
          <a:xfrm>
            <a:off x="199697" y="4161837"/>
            <a:ext cx="11808372"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2400" dirty="0"/>
              <a:t>For extensive demos, check out the </a:t>
            </a:r>
            <a:r>
              <a:rPr lang="en-US" sz="2400" dirty="0" err="1"/>
              <a:t>TechTalk</a:t>
            </a:r>
            <a:r>
              <a:rPr lang="en-US" sz="2400" dirty="0"/>
              <a:t> series on this topic at</a:t>
            </a:r>
          </a:p>
        </p:txBody>
      </p:sp>
    </p:spTree>
    <p:extLst>
      <p:ext uri="{BB962C8B-B14F-4D97-AF65-F5344CB8AC3E}">
        <p14:creationId xmlns:p14="http://schemas.microsoft.com/office/powerpoint/2010/main" val="26681312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Appendix</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3021148"/>
            <a:ext cx="6667500" cy="812530"/>
          </a:xfrm>
        </p:spPr>
        <p:txBody>
          <a:bodyPr/>
          <a:lstStyle/>
          <a:p>
            <a:r>
              <a:rPr lang="en-US" sz="2400" dirty="0"/>
              <a:t>Product screen shots and details</a:t>
            </a:r>
          </a:p>
          <a:p>
            <a:r>
              <a:rPr lang="en-US" sz="2400" dirty="0"/>
              <a:t>Documentation </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algn="l"/>
            <a:r>
              <a:rPr lang="en-US" sz="9600" dirty="0"/>
              <a:t>8</a:t>
            </a:r>
          </a:p>
        </p:txBody>
      </p:sp>
    </p:spTree>
    <p:extLst>
      <p:ext uri="{BB962C8B-B14F-4D97-AF65-F5344CB8AC3E}">
        <p14:creationId xmlns:p14="http://schemas.microsoft.com/office/powerpoint/2010/main" val="236730727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F1A11-E3A1-2697-BAEE-4474AF6B5252}"/>
              </a:ext>
            </a:extLst>
          </p:cNvPr>
          <p:cNvSpPr>
            <a:spLocks noGrp="1"/>
          </p:cNvSpPr>
          <p:nvPr>
            <p:ph type="title"/>
          </p:nvPr>
        </p:nvSpPr>
        <p:spPr>
          <a:xfrm>
            <a:off x="0" y="0"/>
            <a:ext cx="11018520" cy="553998"/>
          </a:xfrm>
        </p:spPr>
        <p:txBody>
          <a:bodyPr/>
          <a:lstStyle/>
          <a:p>
            <a:r>
              <a:rPr lang="en-US"/>
              <a:t>Allow Row Version Change Tracking </a:t>
            </a:r>
          </a:p>
        </p:txBody>
      </p:sp>
      <p:sp>
        <p:nvSpPr>
          <p:cNvPr id="3" name="Text Placeholder 2">
            <a:extLst>
              <a:ext uri="{FF2B5EF4-FFF2-40B4-BE49-F238E27FC236}">
                <a16:creationId xmlns:a16="http://schemas.microsoft.com/office/drawing/2014/main" id="{CC6EBD37-E8BA-1566-6605-75C775B0EC43}"/>
              </a:ext>
            </a:extLst>
          </p:cNvPr>
          <p:cNvSpPr>
            <a:spLocks noGrp="1"/>
          </p:cNvSpPr>
          <p:nvPr>
            <p:ph type="body" sz="quarter" idx="10"/>
          </p:nvPr>
        </p:nvSpPr>
        <p:spPr>
          <a:xfrm>
            <a:off x="549630" y="1470392"/>
            <a:ext cx="6343798" cy="2105192"/>
          </a:xfrm>
        </p:spPr>
        <p:txBody>
          <a:bodyPr/>
          <a:lstStyle/>
          <a:p>
            <a:pPr marL="457200" indent="-457200">
              <a:buFont typeface="Arial" panose="020B0604020202020204" pitchFamily="34" charset="0"/>
              <a:buChar char="•"/>
            </a:pPr>
            <a:r>
              <a:rPr lang="en-US" sz="1800"/>
              <a:t>Row version CT property must be enabled on tables</a:t>
            </a:r>
          </a:p>
          <a:p>
            <a:pPr marL="457200" indent="-457200">
              <a:buFont typeface="Arial" panose="020B0604020202020204" pitchFamily="34" charset="0"/>
              <a:buChar char="•"/>
            </a:pPr>
            <a:r>
              <a:rPr lang="en-US" sz="1800"/>
              <a:t>2400+ OOB tables  already have it enabled (most common used with Export to data lake)</a:t>
            </a:r>
          </a:p>
          <a:p>
            <a:pPr marL="457200" indent="-457200">
              <a:buFont typeface="Arial" panose="020B0604020202020204" pitchFamily="34" charset="0"/>
              <a:buChar char="•"/>
            </a:pPr>
            <a:r>
              <a:rPr lang="en-US" sz="1800"/>
              <a:t>Row version CT property is extensible – Developer can extend the property for any tables that is not enable OOB </a:t>
            </a:r>
          </a:p>
          <a:p>
            <a:pPr marL="457200" indent="-457200">
              <a:buFont typeface="Arial" panose="020B0604020202020204" pitchFamily="34" charset="0"/>
              <a:buChar char="•"/>
            </a:pPr>
            <a:r>
              <a:rPr lang="en-US" sz="1800"/>
              <a:t>Custom and ISV tables needs a property enabled on table to make it available  (one-time small dev work)</a:t>
            </a:r>
          </a:p>
        </p:txBody>
      </p:sp>
      <p:pic>
        <p:nvPicPr>
          <p:cNvPr id="7" name="Picture 6">
            <a:extLst>
              <a:ext uri="{FF2B5EF4-FFF2-40B4-BE49-F238E27FC236}">
                <a16:creationId xmlns:a16="http://schemas.microsoft.com/office/drawing/2014/main" id="{448F06E6-71DF-79A3-0454-09AF6DD0D57E}"/>
              </a:ext>
            </a:extLst>
          </p:cNvPr>
          <p:cNvPicPr>
            <a:picLocks noChangeAspect="1"/>
          </p:cNvPicPr>
          <p:nvPr/>
        </p:nvPicPr>
        <p:blipFill>
          <a:blip r:embed="rId3"/>
          <a:stretch>
            <a:fillRect/>
          </a:stretch>
        </p:blipFill>
        <p:spPr>
          <a:xfrm>
            <a:off x="7333292" y="1153886"/>
            <a:ext cx="4360269" cy="3406640"/>
          </a:xfrm>
          <a:prstGeom prst="rect">
            <a:avLst/>
          </a:prstGeom>
        </p:spPr>
      </p:pic>
      <p:pic>
        <p:nvPicPr>
          <p:cNvPr id="9" name="Picture 8">
            <a:extLst>
              <a:ext uri="{FF2B5EF4-FFF2-40B4-BE49-F238E27FC236}">
                <a16:creationId xmlns:a16="http://schemas.microsoft.com/office/drawing/2014/main" id="{EDAEAC54-6FC2-7D71-8FBE-9450EA90DDE0}"/>
              </a:ext>
            </a:extLst>
          </p:cNvPr>
          <p:cNvPicPr>
            <a:picLocks noChangeAspect="1"/>
          </p:cNvPicPr>
          <p:nvPr/>
        </p:nvPicPr>
        <p:blipFill>
          <a:blip r:embed="rId4"/>
          <a:stretch>
            <a:fillRect/>
          </a:stretch>
        </p:blipFill>
        <p:spPr>
          <a:xfrm>
            <a:off x="7020834" y="3918184"/>
            <a:ext cx="4487675" cy="2780776"/>
          </a:xfrm>
          <a:prstGeom prst="rect">
            <a:avLst/>
          </a:prstGeom>
        </p:spPr>
      </p:pic>
    </p:spTree>
    <p:extLst>
      <p:ext uri="{BB962C8B-B14F-4D97-AF65-F5344CB8AC3E}">
        <p14:creationId xmlns:p14="http://schemas.microsoft.com/office/powerpoint/2010/main" val="79431972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A5183-C91A-6026-ABCF-05B5140E2FDF}"/>
              </a:ext>
            </a:extLst>
          </p:cNvPr>
          <p:cNvSpPr>
            <a:spLocks noGrp="1"/>
          </p:cNvSpPr>
          <p:nvPr>
            <p:ph type="title"/>
          </p:nvPr>
        </p:nvSpPr>
        <p:spPr/>
        <p:txBody>
          <a:bodyPr/>
          <a:lstStyle/>
          <a:p>
            <a:r>
              <a:rPr lang="en-US"/>
              <a:t>CSV vs Delta lake</a:t>
            </a:r>
          </a:p>
        </p:txBody>
      </p:sp>
      <p:graphicFrame>
        <p:nvGraphicFramePr>
          <p:cNvPr id="3" name="Table 2">
            <a:extLst>
              <a:ext uri="{FF2B5EF4-FFF2-40B4-BE49-F238E27FC236}">
                <a16:creationId xmlns:a16="http://schemas.microsoft.com/office/drawing/2014/main" id="{7FD56850-B9A0-49C6-8E10-CCD8D916C099}"/>
              </a:ext>
            </a:extLst>
          </p:cNvPr>
          <p:cNvGraphicFramePr>
            <a:graphicFrameLocks noGrp="1"/>
          </p:cNvGraphicFramePr>
          <p:nvPr/>
        </p:nvGraphicFramePr>
        <p:xfrm>
          <a:off x="707365" y="1435100"/>
          <a:ext cx="10737010" cy="4776118"/>
        </p:xfrm>
        <a:graphic>
          <a:graphicData uri="http://schemas.openxmlformats.org/drawingml/2006/table">
            <a:tbl>
              <a:tblPr/>
              <a:tblGrid>
                <a:gridCol w="2357483">
                  <a:extLst>
                    <a:ext uri="{9D8B030D-6E8A-4147-A177-3AD203B41FA5}">
                      <a16:colId xmlns:a16="http://schemas.microsoft.com/office/drawing/2014/main" val="1301179863"/>
                    </a:ext>
                  </a:extLst>
                </a:gridCol>
                <a:gridCol w="3583243">
                  <a:extLst>
                    <a:ext uri="{9D8B030D-6E8A-4147-A177-3AD203B41FA5}">
                      <a16:colId xmlns:a16="http://schemas.microsoft.com/office/drawing/2014/main" val="2281616182"/>
                    </a:ext>
                  </a:extLst>
                </a:gridCol>
                <a:gridCol w="4796284">
                  <a:extLst>
                    <a:ext uri="{9D8B030D-6E8A-4147-A177-3AD203B41FA5}">
                      <a16:colId xmlns:a16="http://schemas.microsoft.com/office/drawing/2014/main" val="3372030113"/>
                    </a:ext>
                  </a:extLst>
                </a:gridCol>
              </a:tblGrid>
              <a:tr h="183640">
                <a:tc>
                  <a:txBody>
                    <a:bodyPr/>
                    <a:lstStyle/>
                    <a:p>
                      <a:pPr fontAlgn="b"/>
                      <a:r>
                        <a:rPr lang="en-US" sz="1400" b="1" kern="1200">
                          <a:solidFill>
                            <a:schemeClr val="bg1"/>
                          </a:solidFill>
                        </a:rPr>
                        <a:t>Factor</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CSV</a:t>
                      </a:r>
                      <a:endParaRPr lang="en-US" sz="1400" b="1" kern="1200">
                        <a:solidFill>
                          <a:schemeClr val="bg1"/>
                        </a:solidFill>
                        <a:latin typeface="+mn-lt"/>
                        <a:ea typeface="+mn-ea"/>
                        <a:cs typeface="+mn-cs"/>
                      </a:endParaRPr>
                    </a:p>
                  </a:txBody>
                  <a:tcPr marL="5524" marR="5524" marT="2762" marB="2762" anchor="b">
                    <a:solidFill>
                      <a:srgbClr val="0070C0"/>
                    </a:solidFill>
                  </a:tcPr>
                </a:tc>
                <a:tc>
                  <a:txBody>
                    <a:bodyPr/>
                    <a:lstStyle/>
                    <a:p>
                      <a:pPr fontAlgn="b"/>
                      <a:r>
                        <a:rPr lang="en-US" sz="1400" b="1" kern="1200">
                          <a:solidFill>
                            <a:schemeClr val="bg1"/>
                          </a:solidFill>
                        </a:rPr>
                        <a:t>Delta Lake</a:t>
                      </a:r>
                      <a:endParaRPr lang="en-US" sz="1400" b="1" kern="1200">
                        <a:solidFill>
                          <a:schemeClr val="bg1"/>
                        </a:solidFill>
                        <a:latin typeface="+mn-lt"/>
                        <a:ea typeface="+mn-ea"/>
                        <a:cs typeface="+mn-cs"/>
                      </a:endParaRPr>
                    </a:p>
                  </a:txBody>
                  <a:tcPr marL="5524" marR="5524" marT="2762" marB="2762" anchor="b">
                    <a:solidFill>
                      <a:srgbClr val="0070C0"/>
                    </a:solidFill>
                  </a:tcPr>
                </a:tc>
                <a:extLst>
                  <a:ext uri="{0D108BD9-81ED-4DB2-BD59-A6C34878D82A}">
                    <a16:rowId xmlns:a16="http://schemas.microsoft.com/office/drawing/2014/main" val="3754351035"/>
                  </a:ext>
                </a:extLst>
              </a:tr>
              <a:tr h="425047">
                <a:tc>
                  <a:txBody>
                    <a:bodyPr/>
                    <a:lstStyle/>
                    <a:p>
                      <a:pPr fontAlgn="base"/>
                      <a:r>
                        <a:rPr lang="en-US" sz="1400" b="1" kern="1200">
                          <a:solidFill>
                            <a:schemeClr val="tx1"/>
                          </a:solidFill>
                        </a:rPr>
                        <a:t>File Size &amp; Storage Efficiency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Text format, larger file size, no built-in compression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Columnar format, smaller file size, built-in compression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464272453"/>
                  </a:ext>
                </a:extLst>
              </a:tr>
              <a:tr h="565317">
                <a:tc>
                  <a:txBody>
                    <a:bodyPr/>
                    <a:lstStyle/>
                    <a:p>
                      <a:pPr fontAlgn="base"/>
                      <a:r>
                        <a:rPr lang="en-US" sz="1400" b="1" kern="1200">
                          <a:solidFill>
                            <a:schemeClr val="tx1"/>
                          </a:solidFill>
                        </a:rPr>
                        <a:t>ACID Transactions</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supported, may lead to data corruption during write failures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Supported, ensures data integrity</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656340110"/>
                  </a:ext>
                </a:extLst>
              </a:tr>
              <a:tr h="565317">
                <a:tc>
                  <a:txBody>
                    <a:bodyPr/>
                    <a:lstStyle/>
                    <a:p>
                      <a:pPr fontAlgn="base"/>
                      <a:r>
                        <a:rPr lang="en-US" sz="1400" b="1" kern="1200">
                          <a:solidFill>
                            <a:schemeClr val="tx1"/>
                          </a:solidFill>
                        </a:rPr>
                        <a:t>Performance</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Slower read/write due to row-oriented storage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Faster read/write due to columnar storage and statistics</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962549262"/>
                  </a:ext>
                </a:extLst>
              </a:tr>
              <a:tr h="705587">
                <a:tc>
                  <a:txBody>
                    <a:bodyPr/>
                    <a:lstStyle/>
                    <a:p>
                      <a:pPr fontAlgn="base"/>
                      <a:r>
                        <a:rPr lang="en-US" sz="1400" b="1" kern="1200">
                          <a:solidFill>
                            <a:schemeClr val="tx1"/>
                          </a:solidFill>
                        </a:rPr>
                        <a:t>Data Virtualization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Less efficient due to performance and schema evolution limitations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More efficient due to performance optimizations and schema evolution support</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3094276430"/>
                  </a:ext>
                </a:extLst>
              </a:tr>
              <a:tr h="425047">
                <a:tc>
                  <a:txBody>
                    <a:bodyPr/>
                    <a:lstStyle/>
                    <a:p>
                      <a:pPr fontAlgn="base"/>
                      <a:r>
                        <a:rPr lang="en-US" sz="1400" b="1" kern="1200">
                          <a:solidFill>
                            <a:schemeClr val="tx1"/>
                          </a:solidFill>
                        </a:rPr>
                        <a:t>Data Processing (Transformation)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Not optimized, longer processing times, higher resource usage</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Efficient supports data processing</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1713538871"/>
                  </a:ext>
                </a:extLst>
              </a:tr>
              <a:tr h="565317">
                <a:tc>
                  <a:txBody>
                    <a:bodyPr/>
                    <a:lstStyle/>
                    <a:p>
                      <a:pPr fontAlgn="base"/>
                      <a:r>
                        <a:rPr lang="en-US" sz="1400" b="1" kern="1200">
                          <a:solidFill>
                            <a:schemeClr val="tx1"/>
                          </a:solidFill>
                        </a:rPr>
                        <a:t>Schema Evolution</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Schema changes may require data rewriting (Export to data lake – support schema drift on new column)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support for schema evolution</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2391752507"/>
                  </a:ext>
                </a:extLst>
              </a:tr>
              <a:tr h="565317">
                <a:tc>
                  <a:txBody>
                    <a:bodyPr/>
                    <a:lstStyle/>
                    <a:p>
                      <a:pPr fontAlgn="base"/>
                      <a:r>
                        <a:rPr lang="en-US" sz="1400" b="1" kern="1200">
                          <a:solidFill>
                            <a:schemeClr val="tx1"/>
                          </a:solidFill>
                        </a:rPr>
                        <a:t>Metadata Handling</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No built-in metadata handling, managed separately. Export to data lake manage metadata using </a:t>
                      </a:r>
                      <a:r>
                        <a:rPr lang="en-US" sz="1400" kern="1200" err="1"/>
                        <a:t>cdm.json</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t>Built-in metadata handling alongside data</a:t>
                      </a:r>
                      <a:endParaRPr lang="en-US" sz="1400" kern="1200">
                        <a:solidFill>
                          <a:schemeClr val="dk1"/>
                        </a:solidFill>
                        <a:latin typeface="+mn-lt"/>
                        <a:ea typeface="+mn-ea"/>
                        <a:cs typeface="+mn-cs"/>
                      </a:endParaRPr>
                    </a:p>
                  </a:txBody>
                  <a:tcPr marL="5524" marR="5524" marT="2762" marB="2762" anchor="ctr"/>
                </a:tc>
                <a:extLst>
                  <a:ext uri="{0D108BD9-81ED-4DB2-BD59-A6C34878D82A}">
                    <a16:rowId xmlns:a16="http://schemas.microsoft.com/office/drawing/2014/main" val="688070451"/>
                  </a:ext>
                </a:extLst>
              </a:tr>
              <a:tr h="565317">
                <a:tc>
                  <a:txBody>
                    <a:bodyPr/>
                    <a:lstStyle/>
                    <a:p>
                      <a:pPr fontAlgn="base"/>
                      <a:r>
                        <a:rPr lang="en-US" sz="1400" b="1" kern="1200">
                          <a:solidFill>
                            <a:schemeClr val="tx1"/>
                          </a:solidFill>
                        </a:rPr>
                        <a:t>Compatibility</a:t>
                      </a:r>
                      <a:endParaRPr lang="en-US" sz="1400" b="1" kern="1200">
                        <a:solidFill>
                          <a:schemeClr val="tx1"/>
                        </a:solidFill>
                        <a:latin typeface="+mn-lt"/>
                        <a:ea typeface="+mn-ea"/>
                        <a:cs typeface="+mn-cs"/>
                      </a:endParaRPr>
                    </a:p>
                  </a:txBody>
                  <a:tcPr marL="5524" marR="5524" marT="2762" marB="2762" anchor="ctr">
                    <a:solidFill>
                      <a:srgbClr val="0070C0"/>
                    </a:solidFill>
                  </a:tcPr>
                </a:tc>
                <a:tc>
                  <a:txBody>
                    <a:bodyPr/>
                    <a:lstStyle/>
                    <a:p>
                      <a:pPr fontAlgn="base"/>
                      <a:r>
                        <a:rPr lang="en-US" sz="1400" kern="1200"/>
                        <a:t>Widely supported, easy to use with various tools and platforms</a:t>
                      </a:r>
                      <a:endParaRPr lang="en-US" sz="1400" kern="1200">
                        <a:solidFill>
                          <a:schemeClr val="dk1"/>
                        </a:solidFill>
                        <a:latin typeface="+mn-lt"/>
                        <a:ea typeface="+mn-ea"/>
                        <a:cs typeface="+mn-cs"/>
                      </a:endParaRPr>
                    </a:p>
                  </a:txBody>
                  <a:tcPr marL="5524" marR="5524" marT="2762" marB="2762" anchor="ctr"/>
                </a:tc>
                <a:tc>
                  <a:txBody>
                    <a:bodyPr/>
                    <a:lstStyle/>
                    <a:p>
                      <a:pPr fontAlgn="base"/>
                      <a:r>
                        <a:rPr lang="en-US" sz="1400" kern="1200">
                          <a:solidFill>
                            <a:schemeClr val="dk1"/>
                          </a:solidFill>
                          <a:latin typeface="+mn-lt"/>
                          <a:ea typeface="+mn-ea"/>
                          <a:cs typeface="+mn-cs"/>
                        </a:rPr>
                        <a:t>Open-source data format – widely used for BI and Analytics workload.</a:t>
                      </a:r>
                    </a:p>
                  </a:txBody>
                  <a:tcPr marL="5524" marR="5524" marT="2762" marB="2762" anchor="ctr"/>
                </a:tc>
                <a:extLst>
                  <a:ext uri="{0D108BD9-81ED-4DB2-BD59-A6C34878D82A}">
                    <a16:rowId xmlns:a16="http://schemas.microsoft.com/office/drawing/2014/main" val="2963316383"/>
                  </a:ext>
                </a:extLst>
              </a:tr>
            </a:tbl>
          </a:graphicData>
        </a:graphic>
      </p:graphicFrame>
    </p:spTree>
    <p:extLst>
      <p:ext uri="{BB962C8B-B14F-4D97-AF65-F5344CB8AC3E}">
        <p14:creationId xmlns:p14="http://schemas.microsoft.com/office/powerpoint/2010/main" val="32202758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E055-2641-281A-CD40-75D6EBA60F74}"/>
              </a:ext>
            </a:extLst>
          </p:cNvPr>
          <p:cNvSpPr>
            <a:spLocks noGrp="1"/>
          </p:cNvSpPr>
          <p:nvPr>
            <p:ph type="title"/>
          </p:nvPr>
        </p:nvSpPr>
        <p:spPr/>
        <p:txBody>
          <a:bodyPr/>
          <a:lstStyle/>
          <a:p>
            <a:r>
              <a:rPr lang="en-US"/>
              <a:t>Comparing incremental change technology</a:t>
            </a:r>
          </a:p>
        </p:txBody>
      </p:sp>
      <p:graphicFrame>
        <p:nvGraphicFramePr>
          <p:cNvPr id="3" name="Table 2">
            <a:extLst>
              <a:ext uri="{FF2B5EF4-FFF2-40B4-BE49-F238E27FC236}">
                <a16:creationId xmlns:a16="http://schemas.microsoft.com/office/drawing/2014/main" id="{3AEB5861-E678-DD19-6FAF-310BAFBBFEB1}"/>
              </a:ext>
            </a:extLst>
          </p:cNvPr>
          <p:cNvGraphicFramePr>
            <a:graphicFrameLocks noGrp="1"/>
          </p:cNvGraphicFramePr>
          <p:nvPr/>
        </p:nvGraphicFramePr>
        <p:xfrm>
          <a:off x="399763" y="1281998"/>
          <a:ext cx="11335804" cy="5224384"/>
        </p:xfrm>
        <a:graphic>
          <a:graphicData uri="http://schemas.openxmlformats.org/drawingml/2006/table">
            <a:tbl>
              <a:tblPr firstRow="1" firstCol="1" bandRow="1">
                <a:tableStyleId>{5C22544A-7EE6-4342-B048-85BDC9FD1C3A}</a:tableStyleId>
              </a:tblPr>
              <a:tblGrid>
                <a:gridCol w="1587119">
                  <a:extLst>
                    <a:ext uri="{9D8B030D-6E8A-4147-A177-3AD203B41FA5}">
                      <a16:colId xmlns:a16="http://schemas.microsoft.com/office/drawing/2014/main" val="4193380398"/>
                    </a:ext>
                  </a:extLst>
                </a:gridCol>
                <a:gridCol w="3523556">
                  <a:extLst>
                    <a:ext uri="{9D8B030D-6E8A-4147-A177-3AD203B41FA5}">
                      <a16:colId xmlns:a16="http://schemas.microsoft.com/office/drawing/2014/main" val="4055126914"/>
                    </a:ext>
                  </a:extLst>
                </a:gridCol>
                <a:gridCol w="3082160">
                  <a:extLst>
                    <a:ext uri="{9D8B030D-6E8A-4147-A177-3AD203B41FA5}">
                      <a16:colId xmlns:a16="http://schemas.microsoft.com/office/drawing/2014/main" val="951513363"/>
                    </a:ext>
                  </a:extLst>
                </a:gridCol>
                <a:gridCol w="3142969">
                  <a:extLst>
                    <a:ext uri="{9D8B030D-6E8A-4147-A177-3AD203B41FA5}">
                      <a16:colId xmlns:a16="http://schemas.microsoft.com/office/drawing/2014/main" val="1925540256"/>
                    </a:ext>
                  </a:extLst>
                </a:gridCol>
              </a:tblGrid>
              <a:tr h="484453">
                <a:tc>
                  <a:txBody>
                    <a:bodyPr/>
                    <a:lstStyle/>
                    <a:p>
                      <a:pPr marL="0" marR="0">
                        <a:lnSpc>
                          <a:spcPct val="115000"/>
                        </a:lnSpc>
                        <a:spcBef>
                          <a:spcPts val="2400"/>
                        </a:spcBef>
                        <a:spcAft>
                          <a:spcPts val="2400"/>
                        </a:spcAft>
                      </a:pPr>
                      <a:r>
                        <a:rPr lang="en-US" sz="1600" kern="0">
                          <a:effectLst/>
                        </a:rPr>
                        <a:t>Feature/Aspect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 CDC (Export to data lake)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Change tracking (BYOD)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tc>
                  <a:txBody>
                    <a:bodyPr/>
                    <a:lstStyle/>
                    <a:p>
                      <a:pPr marL="0" marR="0">
                        <a:lnSpc>
                          <a:spcPct val="115000"/>
                        </a:lnSpc>
                        <a:spcBef>
                          <a:spcPts val="2400"/>
                        </a:spcBef>
                        <a:spcAft>
                          <a:spcPts val="2400"/>
                        </a:spcAft>
                      </a:pPr>
                      <a:r>
                        <a:rPr lang="en-US" sz="1600" kern="0">
                          <a:effectLst/>
                        </a:rPr>
                        <a:t>Row version CT (Synapse link)</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nchor="b"/>
                </a:tc>
                <a:extLst>
                  <a:ext uri="{0D108BD9-81ED-4DB2-BD59-A6C34878D82A}">
                    <a16:rowId xmlns:a16="http://schemas.microsoft.com/office/drawing/2014/main" val="487740256"/>
                  </a:ext>
                </a:extLst>
              </a:tr>
              <a:tr h="856420">
                <a:tc>
                  <a:txBody>
                    <a:bodyPr/>
                    <a:lstStyle/>
                    <a:p>
                      <a:pPr marL="0" marR="0" algn="l">
                        <a:lnSpc>
                          <a:spcPct val="115000"/>
                        </a:lnSpc>
                        <a:spcBef>
                          <a:spcPts val="2400"/>
                        </a:spcBef>
                        <a:spcAft>
                          <a:spcPts val="2400"/>
                        </a:spcAft>
                      </a:pPr>
                      <a:r>
                        <a:rPr lang="en-US" sz="1600" kern="0">
                          <a:effectLst/>
                        </a:rPr>
                        <a:t>What it captures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(Inserts, Updates, Deletes) with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Which rows have changed (Insert, Update, Delete) without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Changes via a version column; doesn't provide historical data.</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381076679"/>
                  </a:ext>
                </a:extLst>
              </a:tr>
              <a:tr h="560719">
                <a:tc>
                  <a:txBody>
                    <a:bodyPr/>
                    <a:lstStyle/>
                    <a:p>
                      <a:pPr marL="0" marR="0" algn="l">
                        <a:lnSpc>
                          <a:spcPct val="115000"/>
                        </a:lnSpc>
                        <a:spcBef>
                          <a:spcPts val="2400"/>
                        </a:spcBef>
                        <a:spcAft>
                          <a:spcPts val="2400"/>
                        </a:spcAft>
                      </a:pPr>
                      <a:r>
                        <a:rPr lang="en-US" sz="1600" kern="0">
                          <a:effectLst/>
                        </a:rPr>
                        <a:t>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to Moderate.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Low. Only the version number increments.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24454637"/>
                  </a:ext>
                </a:extLst>
              </a:tr>
              <a:tr h="721908">
                <a:tc>
                  <a:txBody>
                    <a:bodyPr/>
                    <a:lstStyle/>
                    <a:p>
                      <a:pPr marL="0" marR="0" algn="l">
                        <a:lnSpc>
                          <a:spcPct val="115000"/>
                        </a:lnSpc>
                        <a:spcBef>
                          <a:spcPts val="2400"/>
                        </a:spcBef>
                        <a:spcAft>
                          <a:spcPts val="2400"/>
                        </a:spcAft>
                      </a:pPr>
                      <a:r>
                        <a:rPr lang="en-US" sz="1600" kern="0">
                          <a:effectLst/>
                        </a:rPr>
                        <a:t>Storage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Stored in change tables separate from the original table.</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Metadata only, so less storage overhead.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Additional integer column in the table for the version.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1793170761"/>
                  </a:ext>
                </a:extLst>
              </a:tr>
              <a:tr h="721908">
                <a:tc>
                  <a:txBody>
                    <a:bodyPr/>
                    <a:lstStyle/>
                    <a:p>
                      <a:pPr marL="0" marR="0" algn="l">
                        <a:lnSpc>
                          <a:spcPct val="115000"/>
                        </a:lnSpc>
                        <a:spcBef>
                          <a:spcPts val="2400"/>
                        </a:spcBef>
                        <a:spcAft>
                          <a:spcPts val="2400"/>
                        </a:spcAft>
                      </a:pPr>
                      <a:r>
                        <a:rPr lang="en-US" sz="1600" kern="0">
                          <a:effectLst/>
                        </a:rPr>
                        <a:t>Query Mechanism</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System functions and change tables.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CHANGETABLE function.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Standard SQL queries using the version column.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745807326"/>
                  </a:ext>
                </a:extLst>
              </a:tr>
              <a:tr h="939488">
                <a:tc>
                  <a:txBody>
                    <a:bodyPr/>
                    <a:lstStyle/>
                    <a:p>
                      <a:pPr marL="0" marR="0" algn="l">
                        <a:lnSpc>
                          <a:spcPct val="115000"/>
                        </a:lnSpc>
                        <a:spcBef>
                          <a:spcPts val="2400"/>
                        </a:spcBef>
                        <a:spcAft>
                          <a:spcPts val="2400"/>
                        </a:spcAft>
                      </a:pPr>
                      <a:r>
                        <a:rPr lang="en-US" sz="1600" kern="0">
                          <a:effectLst/>
                        </a:rPr>
                        <a:t>System Impact</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Log and IO impact on due to the logging of changes.</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Querying with CHANGETABLE on large dataset with extended time can cause blocking.</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0">
                          <a:effectLst/>
                        </a:rPr>
                        <a:t>Minimal impact; only an increment operation.</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50926022"/>
                  </a:ext>
                </a:extLst>
              </a:tr>
              <a:tr h="939488">
                <a:tc>
                  <a:txBody>
                    <a:bodyPr/>
                    <a:lstStyle/>
                    <a:p>
                      <a:pPr marL="0" marR="0" algn="l">
                        <a:lnSpc>
                          <a:spcPct val="115000"/>
                        </a:lnSpc>
                        <a:spcBef>
                          <a:spcPts val="2400"/>
                        </a:spcBef>
                        <a:spcAft>
                          <a:spcPts val="2400"/>
                        </a:spcAft>
                      </a:pPr>
                      <a:r>
                        <a:rPr lang="en-US" sz="1600" kern="100">
                          <a:effectLst/>
                        </a:rPr>
                        <a:t>Recovery from failure/Failover /DR</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CDC retention period is missed, Failover or Disaster recovery</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Full export if CT retention is missed</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tc>
                  <a:txBody>
                    <a:bodyPr/>
                    <a:lstStyle/>
                    <a:p>
                      <a:pPr marL="0" marR="0" algn="l">
                        <a:lnSpc>
                          <a:spcPct val="115000"/>
                        </a:lnSpc>
                        <a:spcBef>
                          <a:spcPts val="2400"/>
                        </a:spcBef>
                        <a:spcAft>
                          <a:spcPts val="2400"/>
                        </a:spcAft>
                      </a:pPr>
                      <a:r>
                        <a:rPr lang="en-US" sz="1600" kern="100">
                          <a:effectLst/>
                        </a:rPr>
                        <a:t>Changes are retained in the database- No full export needed </a:t>
                      </a:r>
                      <a:endParaRPr lang="en-US" sz="1600" kern="100">
                        <a:effectLst/>
                        <a:latin typeface="Aptos" panose="020B0004020202020204" pitchFamily="34" charset="0"/>
                        <a:ea typeface="Aptos" panose="020B0004020202020204" pitchFamily="34" charset="0"/>
                        <a:cs typeface="Times New Roman" panose="02020603050405020304" pitchFamily="18" charset="0"/>
                      </a:endParaRPr>
                    </a:p>
                  </a:txBody>
                  <a:tcPr marL="5129" marR="5129" marT="5129" marB="5129"/>
                </a:tc>
                <a:extLst>
                  <a:ext uri="{0D108BD9-81ED-4DB2-BD59-A6C34878D82A}">
                    <a16:rowId xmlns:a16="http://schemas.microsoft.com/office/drawing/2014/main" val="2734929185"/>
                  </a:ext>
                </a:extLst>
              </a:tr>
            </a:tbl>
          </a:graphicData>
        </a:graphic>
      </p:graphicFrame>
    </p:spTree>
    <p:extLst>
      <p:ext uri="{BB962C8B-B14F-4D97-AF65-F5344CB8AC3E}">
        <p14:creationId xmlns:p14="http://schemas.microsoft.com/office/powerpoint/2010/main" val="38092421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AD5C9-4AF7-E1D1-27B7-20659C4060D5}"/>
              </a:ext>
            </a:extLst>
          </p:cNvPr>
          <p:cNvSpPr>
            <a:spLocks noGrp="1"/>
          </p:cNvSpPr>
          <p:nvPr>
            <p:ph type="title"/>
          </p:nvPr>
        </p:nvSpPr>
        <p:spPr>
          <a:xfrm>
            <a:off x="0" y="0"/>
            <a:ext cx="11018520" cy="553998"/>
          </a:xfrm>
        </p:spPr>
        <p:txBody>
          <a:bodyPr/>
          <a:lstStyle/>
          <a:p>
            <a:r>
              <a:rPr lang="en-US"/>
              <a:t>Data sync state column differences </a:t>
            </a:r>
          </a:p>
        </p:txBody>
      </p:sp>
      <p:graphicFrame>
        <p:nvGraphicFramePr>
          <p:cNvPr id="4" name="Table 3">
            <a:extLst>
              <a:ext uri="{FF2B5EF4-FFF2-40B4-BE49-F238E27FC236}">
                <a16:creationId xmlns:a16="http://schemas.microsoft.com/office/drawing/2014/main" id="{CF93BCF6-C22F-40CF-40C5-F676F8FC9340}"/>
              </a:ext>
            </a:extLst>
          </p:cNvPr>
          <p:cNvGraphicFramePr>
            <a:graphicFrameLocks noGrp="1"/>
          </p:cNvGraphicFramePr>
          <p:nvPr/>
        </p:nvGraphicFramePr>
        <p:xfrm>
          <a:off x="190073" y="734602"/>
          <a:ext cx="11815280" cy="5912811"/>
        </p:xfrm>
        <a:graphic>
          <a:graphicData uri="http://schemas.openxmlformats.org/drawingml/2006/table">
            <a:tbl>
              <a:tblPr firstRow="1" bandRow="1">
                <a:tableStyleId>{5C22544A-7EE6-4342-B048-85BDC9FD1C3A}</a:tableStyleId>
              </a:tblPr>
              <a:tblGrid>
                <a:gridCol w="1952715">
                  <a:extLst>
                    <a:ext uri="{9D8B030D-6E8A-4147-A177-3AD203B41FA5}">
                      <a16:colId xmlns:a16="http://schemas.microsoft.com/office/drawing/2014/main" val="334542313"/>
                    </a:ext>
                  </a:extLst>
                </a:gridCol>
                <a:gridCol w="5572736">
                  <a:extLst>
                    <a:ext uri="{9D8B030D-6E8A-4147-A177-3AD203B41FA5}">
                      <a16:colId xmlns:a16="http://schemas.microsoft.com/office/drawing/2014/main" val="2917578295"/>
                    </a:ext>
                  </a:extLst>
                </a:gridCol>
                <a:gridCol w="4289829">
                  <a:extLst>
                    <a:ext uri="{9D8B030D-6E8A-4147-A177-3AD203B41FA5}">
                      <a16:colId xmlns:a16="http://schemas.microsoft.com/office/drawing/2014/main" val="3971111679"/>
                    </a:ext>
                  </a:extLst>
                </a:gridCol>
              </a:tblGrid>
              <a:tr h="976105">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Synapse link</a:t>
                      </a:r>
                    </a:p>
                  </a:txBody>
                  <a:tcPr/>
                </a:tc>
                <a:tc>
                  <a:txBody>
                    <a:bodyPr/>
                    <a:lstStyle/>
                    <a:p>
                      <a:r>
                        <a:rPr lang="en-US" sz="1600">
                          <a:latin typeface="+mn-lt"/>
                        </a:rPr>
                        <a:t>Description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Equivalent columns in Export to data lake</a:t>
                      </a:r>
                    </a:p>
                    <a:p>
                      <a:endParaRPr lang="en-US" sz="1600">
                        <a:latin typeface="+mn-lt"/>
                      </a:endParaRPr>
                    </a:p>
                  </a:txBody>
                  <a:tcPr/>
                </a:tc>
                <a:extLst>
                  <a:ext uri="{0D108BD9-81ED-4DB2-BD59-A6C34878D82A}">
                    <a16:rowId xmlns:a16="http://schemas.microsoft.com/office/drawing/2014/main" val="4199649966"/>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Id </a:t>
                      </a:r>
                    </a:p>
                  </a:txBody>
                  <a:tcPr/>
                </a:tc>
                <a:tc>
                  <a:txBody>
                    <a:bodyPr/>
                    <a:lstStyle/>
                    <a:p>
                      <a:r>
                        <a:rPr lang="en-US" sz="1600">
                          <a:latin typeface="+mn-lt"/>
                        </a:rPr>
                        <a:t>Unique value for each row like </a:t>
                      </a:r>
                      <a:r>
                        <a:rPr lang="en-US" sz="1600" err="1">
                          <a:latin typeface="+mn-lt"/>
                        </a:rPr>
                        <a:t>RecId</a:t>
                      </a:r>
                      <a:r>
                        <a:rPr lang="en-US" sz="1600">
                          <a:latin typeface="+mn-lt"/>
                        </a:rPr>
                        <a:t>, generated to for compatibility between F&amp;O and CE platform</a:t>
                      </a:r>
                    </a:p>
                  </a:txBody>
                  <a:tcPr/>
                </a:tc>
                <a:tc>
                  <a:txBody>
                    <a:bodyPr/>
                    <a:lstStyle/>
                    <a:p>
                      <a:r>
                        <a:rPr lang="en-US" sz="1600">
                          <a:latin typeface="+mn-lt"/>
                        </a:rPr>
                        <a:t>Not applicable</a:t>
                      </a:r>
                    </a:p>
                  </a:txBody>
                  <a:tcPr/>
                </a:tc>
                <a:extLst>
                  <a:ext uri="{0D108BD9-81ED-4DB2-BD59-A6C34878D82A}">
                    <a16:rowId xmlns:a16="http://schemas.microsoft.com/office/drawing/2014/main" val="2677819052"/>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SinkCreatedOn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Datetime stamp when the data is written to </a:t>
                      </a:r>
                      <a:r>
                        <a:rPr lang="en-US" sz="1600" err="1">
                          <a:latin typeface="+mn-lt"/>
                        </a:rPr>
                        <a:t>datalake</a:t>
                      </a:r>
                      <a:endParaRPr lang="en-US" sz="1600">
                        <a:latin typeface="+mn-lt"/>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err="1">
                          <a:latin typeface="+mn-lt"/>
                        </a:rPr>
                        <a:t>DataLakeModified_DateTime</a:t>
                      </a:r>
                      <a:endParaRPr lang="en-US" sz="1600">
                        <a:latin typeface="+mn-lt"/>
                      </a:endParaRPr>
                    </a:p>
                    <a:p>
                      <a:endParaRPr lang="en-US" sz="1600">
                        <a:latin typeface="+mn-lt"/>
                      </a:endParaRPr>
                    </a:p>
                  </a:txBody>
                  <a:tcPr/>
                </a:tc>
                <a:extLst>
                  <a:ext uri="{0D108BD9-81ED-4DB2-BD59-A6C34878D82A}">
                    <a16:rowId xmlns:a16="http://schemas.microsoft.com/office/drawing/2014/main" val="366855253"/>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SinkModifiedOn</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Datetime stamp when the data was updated in delta lake</a:t>
                      </a:r>
                    </a:p>
                  </a:txBody>
                  <a:tcPr/>
                </a:tc>
                <a:tc>
                  <a:txBody>
                    <a:bodyPr/>
                    <a:lstStyle/>
                    <a:p>
                      <a:r>
                        <a:rPr lang="en-US" sz="1600" err="1">
                          <a:latin typeface="+mn-lt"/>
                        </a:rPr>
                        <a:t>DataLakeModified_DateTime</a:t>
                      </a:r>
                      <a:endParaRPr lang="en-US" sz="1600">
                        <a:latin typeface="+mn-lt"/>
                      </a:endParaRPr>
                    </a:p>
                  </a:txBody>
                  <a:tcPr/>
                </a:tc>
                <a:extLst>
                  <a:ext uri="{0D108BD9-81ED-4DB2-BD59-A6C34878D82A}">
                    <a16:rowId xmlns:a16="http://schemas.microsoft.com/office/drawing/2014/main" val="2979796857"/>
                  </a:ext>
                </a:extLst>
              </a:tr>
              <a:tr h="660751">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endParaRPr lang="en-US" sz="1600">
                        <a:latin typeface="+mn-lt"/>
                      </a:endParaRPr>
                    </a:p>
                  </a:txBody>
                  <a:tcPr/>
                </a:tc>
                <a:tc>
                  <a:txBody>
                    <a:bodyPr/>
                    <a:lstStyle/>
                    <a:p>
                      <a:r>
                        <a:rPr lang="en-US" sz="1600" err="1">
                          <a:latin typeface="+mn-lt"/>
                        </a:rPr>
                        <a:t>LastProcessedChange_DateTime</a:t>
                      </a:r>
                      <a:endParaRPr lang="en-US" sz="1600">
                        <a:latin typeface="+mn-lt"/>
                      </a:endParaRPr>
                    </a:p>
                  </a:txBody>
                  <a:tcPr/>
                </a:tc>
                <a:extLst>
                  <a:ext uri="{0D108BD9-81ED-4DB2-BD59-A6C34878D82A}">
                    <a16:rowId xmlns:a16="http://schemas.microsoft.com/office/drawing/2014/main" val="2632226673"/>
                  </a:ext>
                </a:extLst>
              </a:tr>
              <a:tr h="1554537">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endParaRPr kumimoji="0" lang="en-US" sz="1600" b="0" i="0" u="none" strike="noStrike" kern="1200" cap="none" spc="0" normalizeH="0" baseline="0" noProof="0">
                        <a:ln>
                          <a:noFill/>
                        </a:ln>
                        <a:solidFill>
                          <a:srgbClr val="000000"/>
                        </a:solidFill>
                        <a:effectLst/>
                        <a:uLnTx/>
                        <a:uFillTx/>
                        <a:latin typeface="+mn-lt"/>
                        <a:ea typeface="+mn-ea"/>
                        <a:cs typeface="+mn-cs"/>
                      </a:endParaRPr>
                    </a:p>
                    <a:p>
                      <a:pPr marL="0" marR="0" lvl="0" indent="0" algn="l" defTabSz="932742"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600">
                          <a:latin typeface="+mn-lt"/>
                        </a:rPr>
                        <a:t>The </a:t>
                      </a:r>
                      <a:r>
                        <a:rPr kumimoji="0" lang="en-US" sz="1600" b="0" i="0" u="none" strike="noStrike" kern="1200" cap="none" spc="0" normalizeH="0" baseline="0" noProof="0" err="1">
                          <a:ln>
                            <a:noFill/>
                          </a:ln>
                          <a:solidFill>
                            <a:srgbClr val="000000"/>
                          </a:solidFill>
                          <a:effectLst/>
                          <a:uLnTx/>
                          <a:uFillTx/>
                          <a:latin typeface="+mn-lt"/>
                          <a:ea typeface="+mn-ea"/>
                          <a:cs typeface="+mn-cs"/>
                        </a:rPr>
                        <a:t>versionnumber</a:t>
                      </a:r>
                      <a:r>
                        <a:rPr lang="en-US" sz="1600">
                          <a:latin typeface="+mn-lt"/>
                        </a:rPr>
                        <a:t> column is an automatically incremented binary number,  that updates every time a row is inserted or modified in a table. Can be used as marker for incremental data processing. </a:t>
                      </a:r>
                    </a:p>
                    <a:p>
                      <a:endParaRPr lang="en-US" sz="1600">
                        <a:latin typeface="+mn-lt"/>
                      </a:endParaRPr>
                    </a:p>
                  </a:txBody>
                  <a:tcPr/>
                </a:tc>
                <a:tc>
                  <a:txBody>
                    <a:bodyPr/>
                    <a:lstStyle/>
                    <a:p>
                      <a:r>
                        <a:rPr lang="en-US" sz="1600">
                          <a:latin typeface="+mn-lt"/>
                        </a:rPr>
                        <a:t>LSN</a:t>
                      </a:r>
                    </a:p>
                  </a:txBody>
                  <a:tcPr/>
                </a:tc>
                <a:extLst>
                  <a:ext uri="{0D108BD9-81ED-4DB2-BD59-A6C34878D82A}">
                    <a16:rowId xmlns:a16="http://schemas.microsoft.com/office/drawing/2014/main" val="3868068205"/>
                  </a:ext>
                </a:extLst>
              </a:tr>
              <a:tr h="686889">
                <a:tc>
                  <a:txBody>
                    <a:bodyPr/>
                    <a:lstStyle/>
                    <a:p>
                      <a:pPr marL="0" marR="0" lvl="0" indent="0" algn="l" defTabSz="932742"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000000"/>
                          </a:solidFill>
                          <a:effectLst/>
                          <a:uLnTx/>
                          <a:uFillTx/>
                          <a:latin typeface="+mn-lt"/>
                          <a:ea typeface="+mn-ea"/>
                          <a:cs typeface="+mn-cs"/>
                        </a:rPr>
                        <a:t>isDelete</a:t>
                      </a:r>
                      <a:endParaRPr kumimoji="0" lang="en-US" sz="1600" b="0" i="0" u="none" strike="noStrike" kern="1200" cap="none" spc="0" normalizeH="0" baseline="0" noProof="0">
                        <a:ln>
                          <a:noFill/>
                        </a:ln>
                        <a:solidFill>
                          <a:srgbClr val="000000"/>
                        </a:solidFill>
                        <a:effectLst/>
                        <a:uLnTx/>
                        <a:uFillTx/>
                        <a:latin typeface="+mn-lt"/>
                        <a:ea typeface="+mn-ea"/>
                        <a:cs typeface="+mn-cs"/>
                      </a:endParaRPr>
                    </a:p>
                  </a:txBody>
                  <a:tcPr/>
                </a:tc>
                <a:tc>
                  <a:txBody>
                    <a:bodyPr/>
                    <a:lstStyle/>
                    <a:p>
                      <a:r>
                        <a:rPr lang="en-US" sz="1600">
                          <a:latin typeface="+mn-lt"/>
                        </a:rPr>
                        <a:t>Rows that are hard deleted in the source will be marked as </a:t>
                      </a:r>
                      <a:r>
                        <a:rPr lang="en-US" sz="1600" err="1">
                          <a:latin typeface="+mn-lt"/>
                        </a:rPr>
                        <a:t>isDelete</a:t>
                      </a:r>
                      <a:r>
                        <a:rPr lang="en-US" sz="1600">
                          <a:latin typeface="+mn-lt"/>
                        </a:rPr>
                        <a:t> = true in the incremental CSV file. </a:t>
                      </a:r>
                    </a:p>
                  </a:txBody>
                  <a:tcPr/>
                </a:tc>
                <a:tc>
                  <a:txBody>
                    <a:bodyPr/>
                    <a:lstStyle/>
                    <a:p>
                      <a:r>
                        <a:rPr lang="en-US" sz="1600">
                          <a:latin typeface="+mn-lt"/>
                        </a:rPr>
                        <a:t>NA</a:t>
                      </a:r>
                    </a:p>
                  </a:txBody>
                  <a:tcPr/>
                </a:tc>
                <a:extLst>
                  <a:ext uri="{0D108BD9-81ED-4DB2-BD59-A6C34878D82A}">
                    <a16:rowId xmlns:a16="http://schemas.microsoft.com/office/drawing/2014/main" val="1629087642"/>
                  </a:ext>
                </a:extLst>
              </a:tr>
            </a:tbl>
          </a:graphicData>
        </a:graphic>
      </p:graphicFrame>
    </p:spTree>
    <p:extLst>
      <p:ext uri="{BB962C8B-B14F-4D97-AF65-F5344CB8AC3E}">
        <p14:creationId xmlns:p14="http://schemas.microsoft.com/office/powerpoint/2010/main" val="96941233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8C740-D6B2-6840-A6CF-1B353FAE4233}"/>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Understanding – Incremental folder </a:t>
            </a:r>
          </a:p>
        </p:txBody>
      </p:sp>
      <p:sp>
        <p:nvSpPr>
          <p:cNvPr id="3" name="Content Placeholder 2">
            <a:extLst>
              <a:ext uri="{FF2B5EF4-FFF2-40B4-BE49-F238E27FC236}">
                <a16:creationId xmlns:a16="http://schemas.microsoft.com/office/drawing/2014/main" id="{79CDEC9F-699E-B1E9-A405-DB25A607AA72}"/>
              </a:ext>
            </a:extLst>
          </p:cNvPr>
          <p:cNvSpPr>
            <a:spLocks noGrp="1"/>
          </p:cNvSpPr>
          <p:nvPr>
            <p:ph idx="1"/>
          </p:nvPr>
        </p:nvSpPr>
        <p:spPr>
          <a:xfrm>
            <a:off x="93322" y="938489"/>
            <a:ext cx="8716676" cy="5976019"/>
          </a:xfrm>
        </p:spPr>
        <p:txBody>
          <a:bodyPr>
            <a:normAutofit fontScale="70000" lnSpcReduction="20000"/>
          </a:bodyPr>
          <a:lstStyle/>
          <a:p>
            <a:r>
              <a:rPr lang="en-US"/>
              <a:t>An Incremental profile is created in maker portal with storage account only</a:t>
            </a:r>
          </a:p>
          <a:p>
            <a:r>
              <a:rPr lang="en-US"/>
              <a:t>When table is added to incremental folder profile, system start initial export, when complete, table is marked as Active. </a:t>
            </a:r>
          </a:p>
          <a:p>
            <a:r>
              <a:rPr lang="en-US"/>
              <a:t>In Active state, incremental changes in the tables copied to data lake in near real time.</a:t>
            </a:r>
          </a:p>
          <a:p>
            <a:r>
              <a:rPr lang="en-US"/>
              <a:t>Initial data as well as incremental data follows the same pattern and folder structure in the data lake.</a:t>
            </a:r>
          </a:p>
          <a:p>
            <a:r>
              <a:rPr lang="en-US"/>
              <a:t>Folder created with name </a:t>
            </a:r>
            <a:r>
              <a:rPr lang="en-US" b="1"/>
              <a:t>creation timestamp with format</a:t>
            </a:r>
            <a:r>
              <a:rPr lang="en-US"/>
              <a:t> </a:t>
            </a:r>
            <a:r>
              <a:rPr lang="en-US" b="0" i="0">
                <a:solidFill>
                  <a:srgbClr val="161616"/>
                </a:solidFill>
                <a:effectLst/>
              </a:rPr>
              <a:t>"</a:t>
            </a:r>
            <a:r>
              <a:rPr lang="en-US" b="0" i="0" err="1">
                <a:solidFill>
                  <a:srgbClr val="161616"/>
                </a:solidFill>
                <a:effectLst/>
              </a:rPr>
              <a:t>yyyy</a:t>
            </a:r>
            <a:r>
              <a:rPr lang="en-US" b="0" i="0">
                <a:solidFill>
                  <a:srgbClr val="161616"/>
                </a:solidFill>
                <a:effectLst/>
              </a:rPr>
              <a:t>-MM-</a:t>
            </a:r>
            <a:r>
              <a:rPr lang="en-US" b="0" i="0" err="1">
                <a:solidFill>
                  <a:srgbClr val="161616"/>
                </a:solidFill>
                <a:effectLst/>
              </a:rPr>
              <a:t>dd'T’HH.mm</a:t>
            </a:r>
            <a:r>
              <a:rPr lang="en-US" err="1">
                <a:solidFill>
                  <a:srgbClr val="161616"/>
                </a:solidFill>
              </a:rPr>
              <a:t>.</a:t>
            </a:r>
            <a:r>
              <a:rPr lang="en-US" b="0" i="0" err="1">
                <a:solidFill>
                  <a:srgbClr val="161616"/>
                </a:solidFill>
                <a:effectLst/>
              </a:rPr>
              <a:t>ss</a:t>
            </a:r>
            <a:r>
              <a:rPr lang="en-US" err="1">
                <a:solidFill>
                  <a:srgbClr val="161616"/>
                </a:solidFill>
              </a:rPr>
              <a:t>.</a:t>
            </a:r>
            <a:r>
              <a:rPr lang="en-US" b="0" i="0" err="1">
                <a:solidFill>
                  <a:srgbClr val="161616"/>
                </a:solidFill>
                <a:effectLst/>
              </a:rPr>
              <a:t>SSZ</a:t>
            </a:r>
            <a:r>
              <a:rPr lang="en-US" b="0" i="0">
                <a:solidFill>
                  <a:srgbClr val="161616"/>
                </a:solidFill>
                <a:effectLst/>
              </a:rPr>
              <a:t>“ </a:t>
            </a:r>
            <a:endParaRPr lang="en-US"/>
          </a:p>
          <a:p>
            <a:r>
              <a:rPr lang="en-US"/>
              <a:t>Inside the timestamp folder, child folders are created with format “{</a:t>
            </a:r>
            <a:r>
              <a:rPr lang="en-US" err="1"/>
              <a:t>tablename</a:t>
            </a:r>
            <a:r>
              <a:rPr lang="en-US"/>
              <a:t>}” that contains csv data.</a:t>
            </a:r>
          </a:p>
          <a:p>
            <a:r>
              <a:rPr lang="en-US"/>
              <a:t>While data export starts a file </a:t>
            </a:r>
            <a:r>
              <a:rPr lang="en-US" err="1"/>
              <a:t>model.json</a:t>
            </a:r>
            <a:r>
              <a:rPr lang="en-US"/>
              <a:t> file is created with </a:t>
            </a:r>
            <a:r>
              <a:rPr lang="en-US">
                <a:solidFill>
                  <a:srgbClr val="FF0000"/>
                </a:solidFill>
              </a:rPr>
              <a:t>0 bytes</a:t>
            </a:r>
            <a:r>
              <a:rPr lang="en-US"/>
              <a:t>. You should not read the data from the folder, until </a:t>
            </a:r>
            <a:r>
              <a:rPr lang="en-US" err="1"/>
              <a:t>model.json</a:t>
            </a:r>
            <a:r>
              <a:rPr lang="en-US"/>
              <a:t> file is updated.</a:t>
            </a:r>
          </a:p>
          <a:p>
            <a:r>
              <a:rPr lang="en-US"/>
              <a:t>Once data write complete/update frequency is reached (example 15 min), </a:t>
            </a:r>
            <a:r>
              <a:rPr lang="en-US" err="1"/>
              <a:t>model.json</a:t>
            </a:r>
            <a:r>
              <a:rPr lang="en-US"/>
              <a:t> file is updated with tables metadata under the timestamp folder to mark completion of the folder. </a:t>
            </a:r>
          </a:p>
          <a:p>
            <a:r>
              <a:rPr lang="en-US"/>
              <a:t>Once previous folder is complete, a new folder get created and process continues. </a:t>
            </a:r>
          </a:p>
          <a:p>
            <a:pPr marL="0" indent="0">
              <a:buNone/>
            </a:pPr>
            <a:r>
              <a:rPr lang="en-US" sz="1400"/>
              <a:t> </a:t>
            </a:r>
          </a:p>
          <a:p>
            <a:pPr marL="0" indent="0">
              <a:buNone/>
            </a:pPr>
            <a:endParaRPr lang="en-US" sz="1400"/>
          </a:p>
          <a:p>
            <a:endParaRPr lang="en-US" sz="1400"/>
          </a:p>
        </p:txBody>
      </p:sp>
      <p:pic>
        <p:nvPicPr>
          <p:cNvPr id="12" name="Picture 11">
            <a:extLst>
              <a:ext uri="{FF2B5EF4-FFF2-40B4-BE49-F238E27FC236}">
                <a16:creationId xmlns:a16="http://schemas.microsoft.com/office/drawing/2014/main" id="{84BE416D-8508-9A81-DD88-EED4CAFF09FB}"/>
              </a:ext>
            </a:extLst>
          </p:cNvPr>
          <p:cNvPicPr>
            <a:picLocks noChangeAspect="1"/>
          </p:cNvPicPr>
          <p:nvPr/>
        </p:nvPicPr>
        <p:blipFill>
          <a:blip r:embed="rId3"/>
          <a:stretch>
            <a:fillRect/>
          </a:stretch>
        </p:blipFill>
        <p:spPr>
          <a:xfrm>
            <a:off x="8908812" y="1011995"/>
            <a:ext cx="2552719" cy="2495568"/>
          </a:xfrm>
          <a:prstGeom prst="rect">
            <a:avLst/>
          </a:prstGeom>
        </p:spPr>
      </p:pic>
      <p:pic>
        <p:nvPicPr>
          <p:cNvPr id="7" name="Picture 6">
            <a:extLst>
              <a:ext uri="{FF2B5EF4-FFF2-40B4-BE49-F238E27FC236}">
                <a16:creationId xmlns:a16="http://schemas.microsoft.com/office/drawing/2014/main" id="{7ECA9E3C-BEDE-9733-C4B3-824FF34EC754}"/>
              </a:ext>
            </a:extLst>
          </p:cNvPr>
          <p:cNvPicPr>
            <a:picLocks noChangeAspect="1"/>
          </p:cNvPicPr>
          <p:nvPr/>
        </p:nvPicPr>
        <p:blipFill>
          <a:blip r:embed="rId4"/>
          <a:stretch>
            <a:fillRect/>
          </a:stretch>
        </p:blipFill>
        <p:spPr>
          <a:xfrm>
            <a:off x="9246742" y="2909014"/>
            <a:ext cx="2618850" cy="1555626"/>
          </a:xfrm>
          <a:prstGeom prst="rect">
            <a:avLst/>
          </a:prstGeom>
        </p:spPr>
      </p:pic>
      <p:cxnSp>
        <p:nvCxnSpPr>
          <p:cNvPr id="14" name="Connector: Elbow 13">
            <a:extLst>
              <a:ext uri="{FF2B5EF4-FFF2-40B4-BE49-F238E27FC236}">
                <a16:creationId xmlns:a16="http://schemas.microsoft.com/office/drawing/2014/main" id="{CD3445F7-BC8D-DD9B-B756-8B6AF64ABFA1}"/>
              </a:ext>
            </a:extLst>
          </p:cNvPr>
          <p:cNvCxnSpPr>
            <a:cxnSpLocks/>
          </p:cNvCxnSpPr>
          <p:nvPr/>
        </p:nvCxnSpPr>
        <p:spPr>
          <a:xfrm>
            <a:off x="10786692" y="2572426"/>
            <a:ext cx="584580" cy="261681"/>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Rectangle 7">
            <a:extLst>
              <a:ext uri="{FF2B5EF4-FFF2-40B4-BE49-F238E27FC236}">
                <a16:creationId xmlns:a16="http://schemas.microsoft.com/office/drawing/2014/main" id="{06601D09-F6ED-BCF3-4F04-50D0C847B028}"/>
              </a:ext>
            </a:extLst>
          </p:cNvPr>
          <p:cNvSpPr/>
          <p:nvPr/>
        </p:nvSpPr>
        <p:spPr>
          <a:xfrm>
            <a:off x="11550955" y="4138436"/>
            <a:ext cx="314036" cy="3048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E46B36C-1CA6-D1E7-913F-C032EE0F371D}"/>
              </a:ext>
            </a:extLst>
          </p:cNvPr>
          <p:cNvSpPr txBox="1"/>
          <p:nvPr/>
        </p:nvSpPr>
        <p:spPr>
          <a:xfrm>
            <a:off x="7861015" y="436916"/>
            <a:ext cx="3600516" cy="369332"/>
          </a:xfrm>
          <a:prstGeom prst="rect">
            <a:avLst/>
          </a:prstGeom>
          <a:noFill/>
        </p:spPr>
        <p:txBody>
          <a:bodyPr wrap="square">
            <a:spAutoFit/>
          </a:bodyPr>
          <a:lstStyle/>
          <a:p>
            <a:r>
              <a:rPr lang="en-US">
                <a:hlinkClick r:id="rId5"/>
              </a:rPr>
              <a:t>Incremental folder feature</a:t>
            </a:r>
            <a:endParaRPr lang="en-US"/>
          </a:p>
        </p:txBody>
      </p:sp>
    </p:spTree>
    <p:extLst>
      <p:ext uri="{BB962C8B-B14F-4D97-AF65-F5344CB8AC3E}">
        <p14:creationId xmlns:p14="http://schemas.microsoft.com/office/powerpoint/2010/main" val="1410109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FEA9A3E-483B-B061-4711-FDC01A473FBA}"/>
              </a:ext>
            </a:extLst>
          </p:cNvPr>
          <p:cNvSpPr>
            <a:spLocks noGrp="1"/>
          </p:cNvSpPr>
          <p:nvPr>
            <p:ph type="title"/>
          </p:nvPr>
        </p:nvSpPr>
        <p:spPr>
          <a:xfrm>
            <a:off x="0" y="0"/>
            <a:ext cx="10515600" cy="621582"/>
          </a:xfrm>
        </p:spPr>
        <p:txBody>
          <a:bodyPr>
            <a:normAutofit/>
          </a:bodyPr>
          <a:lstStyle/>
          <a:p>
            <a:r>
              <a:rPr lang="en-US" sz="3600" spc="-50">
                <a:ln w="3175">
                  <a:noFill/>
                </a:ln>
                <a:ea typeface="+mn-ea"/>
                <a:cs typeface="Segoe UI" pitchFamily="34" charset="0"/>
              </a:rPr>
              <a:t>Incremental folder data processing - Ideas</a:t>
            </a:r>
          </a:p>
        </p:txBody>
      </p:sp>
      <p:graphicFrame>
        <p:nvGraphicFramePr>
          <p:cNvPr id="5" name="Table 4">
            <a:extLst>
              <a:ext uri="{FF2B5EF4-FFF2-40B4-BE49-F238E27FC236}">
                <a16:creationId xmlns:a16="http://schemas.microsoft.com/office/drawing/2014/main" id="{84C92D2D-3499-4359-977F-2A1490053A53}"/>
              </a:ext>
            </a:extLst>
          </p:cNvPr>
          <p:cNvGraphicFramePr>
            <a:graphicFrameLocks noGrp="1"/>
          </p:cNvGraphicFramePr>
          <p:nvPr>
            <p:extLst>
              <p:ext uri="{D42A27DB-BD31-4B8C-83A1-F6EECF244321}">
                <p14:modId xmlns:p14="http://schemas.microsoft.com/office/powerpoint/2010/main" val="3683773524"/>
              </p:ext>
            </p:extLst>
          </p:nvPr>
        </p:nvGraphicFramePr>
        <p:xfrm>
          <a:off x="132575" y="621582"/>
          <a:ext cx="11716722" cy="5262722"/>
        </p:xfrm>
        <a:graphic>
          <a:graphicData uri="http://schemas.openxmlformats.org/drawingml/2006/table">
            <a:tbl>
              <a:tblPr firstRow="1" bandRow="1">
                <a:tableStyleId>{5C22544A-7EE6-4342-B048-85BDC9FD1C3A}</a:tableStyleId>
              </a:tblPr>
              <a:tblGrid>
                <a:gridCol w="1037425">
                  <a:extLst>
                    <a:ext uri="{9D8B030D-6E8A-4147-A177-3AD203B41FA5}">
                      <a16:colId xmlns:a16="http://schemas.microsoft.com/office/drawing/2014/main" val="3765821505"/>
                    </a:ext>
                  </a:extLst>
                </a:gridCol>
                <a:gridCol w="2185467">
                  <a:extLst>
                    <a:ext uri="{9D8B030D-6E8A-4147-A177-3AD203B41FA5}">
                      <a16:colId xmlns:a16="http://schemas.microsoft.com/office/drawing/2014/main" val="3302831261"/>
                    </a:ext>
                  </a:extLst>
                </a:gridCol>
                <a:gridCol w="2119621">
                  <a:extLst>
                    <a:ext uri="{9D8B030D-6E8A-4147-A177-3AD203B41FA5}">
                      <a16:colId xmlns:a16="http://schemas.microsoft.com/office/drawing/2014/main" val="2547924579"/>
                    </a:ext>
                  </a:extLst>
                </a:gridCol>
                <a:gridCol w="2243752">
                  <a:extLst>
                    <a:ext uri="{9D8B030D-6E8A-4147-A177-3AD203B41FA5}">
                      <a16:colId xmlns:a16="http://schemas.microsoft.com/office/drawing/2014/main" val="3716294688"/>
                    </a:ext>
                  </a:extLst>
                </a:gridCol>
                <a:gridCol w="2535475">
                  <a:extLst>
                    <a:ext uri="{9D8B030D-6E8A-4147-A177-3AD203B41FA5}">
                      <a16:colId xmlns:a16="http://schemas.microsoft.com/office/drawing/2014/main" val="1106236198"/>
                    </a:ext>
                  </a:extLst>
                </a:gridCol>
                <a:gridCol w="1594982">
                  <a:extLst>
                    <a:ext uri="{9D8B030D-6E8A-4147-A177-3AD203B41FA5}">
                      <a16:colId xmlns:a16="http://schemas.microsoft.com/office/drawing/2014/main" val="488024748"/>
                    </a:ext>
                  </a:extLst>
                </a:gridCol>
              </a:tblGrid>
              <a:tr h="693713">
                <a:tc>
                  <a:txBody>
                    <a:bodyPr/>
                    <a:lstStyle/>
                    <a:p>
                      <a:pPr marL="0" algn="l" defTabSz="914400" rtl="0" eaLnBrk="1" latinLnBrk="0" hangingPunct="1"/>
                      <a:r>
                        <a:rPr lang="en-US" sz="1800" kern="1200">
                          <a:solidFill>
                            <a:schemeClr val="dk1"/>
                          </a:solidFill>
                          <a:latin typeface="+mn-lt"/>
                          <a:ea typeface="+mn-ea"/>
                          <a:cs typeface="+mn-cs"/>
                        </a:rPr>
                        <a:t>Type</a:t>
                      </a:r>
                    </a:p>
                  </a:txBody>
                  <a:tcPr/>
                </a:tc>
                <a:tc>
                  <a:txBody>
                    <a:bodyPr/>
                    <a:lstStyle/>
                    <a:p>
                      <a:pPr marL="0" algn="l" defTabSz="914400" rtl="0" eaLnBrk="1" latinLnBrk="0" hangingPunct="1"/>
                      <a:r>
                        <a:rPr lang="en-US" sz="1800" kern="1200">
                          <a:solidFill>
                            <a:schemeClr val="dk1"/>
                          </a:solidFill>
                          <a:latin typeface="+mn-lt"/>
                          <a:ea typeface="+mn-ea"/>
                          <a:cs typeface="+mn-cs"/>
                        </a:rPr>
                        <a:t>Trigger point </a:t>
                      </a:r>
                    </a:p>
                  </a:txBody>
                  <a:tcPr/>
                </a:tc>
                <a:tc>
                  <a:txBody>
                    <a:bodyPr/>
                    <a:lstStyle/>
                    <a:p>
                      <a:pPr marL="0" algn="l" defTabSz="914400" rtl="0" eaLnBrk="1" latinLnBrk="0" hangingPunct="1"/>
                      <a:r>
                        <a:rPr lang="en-US" sz="1800" kern="1200">
                          <a:solidFill>
                            <a:schemeClr val="dk1"/>
                          </a:solidFill>
                          <a:latin typeface="+mn-lt"/>
                          <a:ea typeface="+mn-ea"/>
                          <a:cs typeface="+mn-cs"/>
                        </a:rPr>
                        <a:t>Pre-Processing</a:t>
                      </a:r>
                    </a:p>
                  </a:txBody>
                  <a:tcPr/>
                </a:tc>
                <a:tc>
                  <a:txBody>
                    <a:bodyPr/>
                    <a:lstStyle/>
                    <a:p>
                      <a:pPr marL="0" algn="l" defTabSz="914400" rtl="0" eaLnBrk="1" latinLnBrk="0" hangingPunct="1"/>
                      <a:r>
                        <a:rPr lang="en-US" sz="1800" kern="1200">
                          <a:solidFill>
                            <a:schemeClr val="dk1"/>
                          </a:solidFill>
                          <a:latin typeface="+mn-lt"/>
                          <a:ea typeface="+mn-ea"/>
                          <a:cs typeface="+mn-cs"/>
                        </a:rPr>
                        <a:t>Data read</a:t>
                      </a:r>
                    </a:p>
                  </a:txBody>
                  <a:tcPr/>
                </a:tc>
                <a:tc>
                  <a:txBody>
                    <a:bodyPr/>
                    <a:lstStyle/>
                    <a:p>
                      <a:pPr marL="0" algn="l" defTabSz="914400" rtl="0" eaLnBrk="1" latinLnBrk="0" hangingPunct="1"/>
                      <a:r>
                        <a:rPr lang="en-US" sz="1800" kern="1200">
                          <a:solidFill>
                            <a:schemeClr val="dk1"/>
                          </a:solidFill>
                          <a:latin typeface="+mn-lt"/>
                          <a:ea typeface="+mn-ea"/>
                          <a:cs typeface="+mn-cs"/>
                        </a:rPr>
                        <a:t>Data copy</a:t>
                      </a:r>
                    </a:p>
                  </a:txBody>
                  <a:tcPr/>
                </a:tc>
                <a:tc>
                  <a:txBody>
                    <a:bodyPr/>
                    <a:lstStyle/>
                    <a:p>
                      <a:pPr marL="0" algn="l" defTabSz="914400" rtl="0" eaLnBrk="1" latinLnBrk="0" hangingPunct="1"/>
                      <a:r>
                        <a:rPr lang="en-US" sz="1800" kern="1200">
                          <a:solidFill>
                            <a:schemeClr val="dk1"/>
                          </a:solidFill>
                          <a:latin typeface="+mn-lt"/>
                          <a:ea typeface="+mn-ea"/>
                          <a:cs typeface="+mn-cs"/>
                        </a:rPr>
                        <a:t>Post processing</a:t>
                      </a:r>
                    </a:p>
                  </a:txBody>
                  <a:tcPr/>
                </a:tc>
                <a:extLst>
                  <a:ext uri="{0D108BD9-81ED-4DB2-BD59-A6C34878D82A}">
                    <a16:rowId xmlns:a16="http://schemas.microsoft.com/office/drawing/2014/main" val="1271904026"/>
                  </a:ext>
                </a:extLst>
              </a:tr>
              <a:tr h="1955605">
                <a:tc>
                  <a:txBody>
                    <a:bodyPr/>
                    <a:lstStyle/>
                    <a:p>
                      <a:pPr marL="0" algn="l" defTabSz="914400" rtl="0" eaLnBrk="1" latinLnBrk="0" hangingPunct="1"/>
                      <a:r>
                        <a:rPr lang="en-US" sz="1800" kern="1200">
                          <a:solidFill>
                            <a:schemeClr val="dk1"/>
                          </a:solidFill>
                          <a:latin typeface="+mn-lt"/>
                          <a:ea typeface="+mn-ea"/>
                          <a:cs typeface="+mn-cs"/>
                        </a:rPr>
                        <a:t>Event based</a:t>
                      </a:r>
                    </a:p>
                  </a:txBody>
                  <a:tcPr/>
                </a:tc>
                <a:tc>
                  <a:txBody>
                    <a:bodyPr/>
                    <a:lstStyle/>
                    <a:p>
                      <a:pPr marL="0" algn="l" defTabSz="914400" rtl="0" eaLnBrk="1" latinLnBrk="0" hangingPunct="1"/>
                      <a:r>
                        <a:rPr lang="en-US" sz="1800" kern="1200">
                          <a:solidFill>
                            <a:schemeClr val="dk1"/>
                          </a:solidFill>
                          <a:latin typeface="+mn-lt"/>
                          <a:ea typeface="+mn-ea"/>
                          <a:cs typeface="+mn-cs"/>
                        </a:rPr>
                        <a:t>Storage event – when </a:t>
                      </a:r>
                      <a:r>
                        <a:rPr lang="en-US" sz="1800" kern="1200" err="1">
                          <a:solidFill>
                            <a:schemeClr val="dk1"/>
                          </a:solidFill>
                          <a:latin typeface="+mn-lt"/>
                          <a:ea typeface="+mn-ea"/>
                          <a:cs typeface="+mn-cs"/>
                        </a:rPr>
                        <a:t>model.json</a:t>
                      </a:r>
                      <a:r>
                        <a:rPr lang="en-US" sz="1800" kern="1200">
                          <a:solidFill>
                            <a:schemeClr val="dk1"/>
                          </a:solidFill>
                          <a:latin typeface="+mn-lt"/>
                          <a:ea typeface="+mn-ea"/>
                          <a:cs typeface="+mn-cs"/>
                        </a:rPr>
                        <a:t> file under timestamp folder is updated size not 0  </a:t>
                      </a:r>
                    </a:p>
                    <a:p>
                      <a:pPr marL="0" algn="l" defTabSz="914400" rtl="0" eaLnBrk="1" latinLnBrk="0" hangingPunct="1"/>
                      <a:r>
                        <a:rPr lang="en-US" sz="1800" kern="1200">
                          <a:solidFill>
                            <a:schemeClr val="dk1"/>
                          </a:solidFill>
                          <a:latin typeface="+mn-lt"/>
                          <a:ea typeface="+mn-ea"/>
                          <a:cs typeface="+mn-cs"/>
                        </a:rPr>
                        <a:t>Pass the {timestampfolder1}</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tc>
                  <a:txBody>
                    <a:bodyPr/>
                    <a:lstStyle/>
                    <a:p>
                      <a:pPr marL="0" algn="l" defTabSz="914400" rtl="0" eaLnBrk="1" latinLnBrk="0" hangingPunct="1"/>
                      <a:r>
                        <a:rPr lang="en-US" sz="1800" kern="1200">
                          <a:solidFill>
                            <a:schemeClr val="dk1"/>
                          </a:solidFill>
                          <a:latin typeface="+mn-lt"/>
                          <a:ea typeface="+mn-ea"/>
                          <a:cs typeface="+mn-cs"/>
                        </a:rPr>
                        <a:t>Read each tables {ftimestampfolder1}/{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CSV data</a:t>
                      </a:r>
                    </a:p>
                  </a:txBody>
                  <a:tcPr/>
                </a:tc>
                <a:tc rowSpan="2">
                  <a:txBody>
                    <a:bodyPr/>
                    <a:lstStyle/>
                    <a:p>
                      <a:pPr marL="0" algn="l" defTabSz="914400" rtl="0" eaLnBrk="1" latinLnBrk="0" hangingPunct="1"/>
                      <a:r>
                        <a:rPr lang="en-US" sz="1800" kern="1200">
                          <a:solidFill>
                            <a:schemeClr val="dk1"/>
                          </a:solidFill>
                          <a:latin typeface="+mn-lt"/>
                          <a:ea typeface="+mn-ea"/>
                          <a:cs typeface="+mn-cs"/>
                        </a:rPr>
                        <a:t>De-duplicate the data on  </a:t>
                      </a:r>
                      <a:r>
                        <a:rPr lang="en-US" sz="1800" kern="1200" err="1">
                          <a:solidFill>
                            <a:schemeClr val="dk1"/>
                          </a:solidFill>
                          <a:latin typeface="+mn-lt"/>
                          <a:ea typeface="+mn-ea"/>
                          <a:cs typeface="+mn-cs"/>
                        </a:rPr>
                        <a:t>VersionNumber</a:t>
                      </a:r>
                      <a:r>
                        <a:rPr lang="en-US" sz="1800" kern="1200">
                          <a:solidFill>
                            <a:schemeClr val="dk1"/>
                          </a:solidFill>
                          <a:latin typeface="+mn-lt"/>
                          <a:ea typeface="+mn-ea"/>
                          <a:cs typeface="+mn-cs"/>
                        </a:rPr>
                        <a:t> and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err="1">
                          <a:solidFill>
                            <a:schemeClr val="dk1"/>
                          </a:solidFill>
                          <a:latin typeface="+mn-lt"/>
                          <a:ea typeface="+mn-ea"/>
                          <a:cs typeface="+mn-cs"/>
                        </a:rPr>
                        <a:t>Upsert</a:t>
                      </a:r>
                      <a:r>
                        <a:rPr lang="en-US" sz="1800" kern="1200">
                          <a:solidFill>
                            <a:schemeClr val="dk1"/>
                          </a:solidFill>
                          <a:latin typeface="+mn-lt"/>
                          <a:ea typeface="+mn-ea"/>
                          <a:cs typeface="+mn-cs"/>
                        </a:rPr>
                        <a:t> the rows matching or ID</a:t>
                      </a:r>
                    </a:p>
                    <a:p>
                      <a:pPr marL="0" algn="l" defTabSz="914400" rtl="0" eaLnBrk="1" latinLnBrk="0" hangingPunct="1"/>
                      <a:endParaRPr lang="en-US" sz="1800" kern="1200">
                        <a:solidFill>
                          <a:schemeClr val="dk1"/>
                        </a:solidFill>
                        <a:latin typeface="+mn-lt"/>
                        <a:ea typeface="+mn-ea"/>
                        <a:cs typeface="+mn-cs"/>
                      </a:endParaRPr>
                    </a:p>
                    <a:p>
                      <a:pPr marL="0" algn="l" defTabSz="914400" rtl="0" eaLnBrk="1" latinLnBrk="0" hangingPunct="1"/>
                      <a:r>
                        <a:rPr lang="en-US" sz="1800" kern="1200">
                          <a:solidFill>
                            <a:schemeClr val="dk1"/>
                          </a:solidFill>
                          <a:latin typeface="+mn-lt"/>
                          <a:ea typeface="+mn-ea"/>
                          <a:cs typeface="+mn-cs"/>
                        </a:rPr>
                        <a:t>Delete the rows where </a:t>
                      </a:r>
                      <a:r>
                        <a:rPr lang="en-US" sz="1800" kern="1200" err="1">
                          <a:solidFill>
                            <a:schemeClr val="dk1"/>
                          </a:solidFill>
                          <a:latin typeface="+mn-lt"/>
                          <a:ea typeface="+mn-ea"/>
                          <a:cs typeface="+mn-cs"/>
                        </a:rPr>
                        <a:t>IsDelete</a:t>
                      </a:r>
                      <a:r>
                        <a:rPr lang="en-US" sz="1800" kern="1200">
                          <a:solidFill>
                            <a:schemeClr val="dk1"/>
                          </a:solidFill>
                          <a:latin typeface="+mn-lt"/>
                          <a:ea typeface="+mn-ea"/>
                          <a:cs typeface="+mn-cs"/>
                        </a:rPr>
                        <a:t> = True</a:t>
                      </a:r>
                    </a:p>
                  </a:txBody>
                  <a:tcPr/>
                </a:tc>
                <a:tc>
                  <a:txBody>
                    <a:bodyPr/>
                    <a:lstStyle/>
                    <a:p>
                      <a:pPr marL="0" algn="l" defTabSz="914400" rtl="0" eaLnBrk="1" latinLnBrk="0" hangingPunct="1"/>
                      <a:endParaRPr lang="en-US" sz="1800" kern="1200">
                        <a:solidFill>
                          <a:schemeClr val="dk1"/>
                        </a:solidFill>
                        <a:latin typeface="+mn-lt"/>
                        <a:ea typeface="+mn-ea"/>
                        <a:cs typeface="+mn-cs"/>
                      </a:endParaRPr>
                    </a:p>
                  </a:txBody>
                  <a:tcPr/>
                </a:tc>
                <a:extLst>
                  <a:ext uri="{0D108BD9-81ED-4DB2-BD59-A6C34878D82A}">
                    <a16:rowId xmlns:a16="http://schemas.microsoft.com/office/drawing/2014/main" val="1112877237"/>
                  </a:ext>
                </a:extLst>
              </a:tr>
              <a:tr h="2557329">
                <a:tc>
                  <a:txBody>
                    <a:bodyPr/>
                    <a:lstStyle/>
                    <a:p>
                      <a:pPr marL="0" algn="l" defTabSz="914400" rtl="0" eaLnBrk="1" latinLnBrk="0" hangingPunct="1"/>
                      <a:r>
                        <a:rPr lang="en-US" sz="1800" kern="1200">
                          <a:solidFill>
                            <a:schemeClr val="dk1"/>
                          </a:solidFill>
                          <a:latin typeface="+mn-lt"/>
                          <a:ea typeface="+mn-ea"/>
                          <a:cs typeface="+mn-cs"/>
                        </a:rPr>
                        <a:t>Batch mode</a:t>
                      </a:r>
                    </a:p>
                  </a:txBody>
                  <a:tcPr/>
                </a:tc>
                <a:tc>
                  <a:txBody>
                    <a:bodyPr/>
                    <a:lstStyle/>
                    <a:p>
                      <a:pPr marL="0" algn="l" defTabSz="914400" rtl="0" eaLnBrk="1" latinLnBrk="0" hangingPunct="1"/>
                      <a:r>
                        <a:rPr lang="en-US" sz="1800" kern="1200">
                          <a:solidFill>
                            <a:schemeClr val="dk1"/>
                          </a:solidFill>
                          <a:latin typeface="+mn-lt"/>
                          <a:ea typeface="+mn-ea"/>
                          <a:cs typeface="+mn-cs"/>
                        </a:rPr>
                        <a:t>Specified time interval</a:t>
                      </a:r>
                    </a:p>
                  </a:txBody>
                  <a:tcPr/>
                </a:tc>
                <a:tc>
                  <a:txBody>
                    <a:bodyPr/>
                    <a:lstStyle/>
                    <a:p>
                      <a:pPr marL="0" algn="l" defTabSz="914400" rtl="0" eaLnBrk="1" latinLnBrk="0" hangingPunct="1"/>
                      <a:r>
                        <a:rPr lang="en-US" sz="1800" kern="1200">
                          <a:solidFill>
                            <a:schemeClr val="dk1"/>
                          </a:solidFill>
                          <a:latin typeface="+mn-lt"/>
                          <a:ea typeface="+mn-ea"/>
                          <a:cs typeface="+mn-cs"/>
                        </a:rPr>
                        <a:t>Create a high watermark marker – </a:t>
                      </a:r>
                      <a:r>
                        <a:rPr lang="en-US" sz="1800" kern="1200" err="1">
                          <a:solidFill>
                            <a:schemeClr val="dk1"/>
                          </a:solidFill>
                          <a:latin typeface="+mn-lt"/>
                          <a:ea typeface="+mn-ea"/>
                          <a:cs typeface="+mn-cs"/>
                        </a:rPr>
                        <a:t>foldername</a:t>
                      </a:r>
                      <a:r>
                        <a:rPr lang="en-US" sz="1800" kern="1200">
                          <a:solidFill>
                            <a:schemeClr val="dk1"/>
                          </a:solidFill>
                          <a:latin typeface="+mn-lt"/>
                          <a:ea typeface="+mn-ea"/>
                          <a:cs typeface="+mn-cs"/>
                        </a:rPr>
                        <a:t> </a:t>
                      </a:r>
                    </a:p>
                    <a:p>
                      <a:pPr marL="0" algn="l" defTabSz="914400" rtl="0" eaLnBrk="1" latinLnBrk="0" hangingPunct="1"/>
                      <a:r>
                        <a:rPr lang="en-US" sz="1800" kern="1200">
                          <a:solidFill>
                            <a:schemeClr val="dk1"/>
                          </a:solidFill>
                          <a:latin typeface="+mn-lt"/>
                          <a:ea typeface="+mn-ea"/>
                          <a:cs typeface="+mn-cs"/>
                        </a:rPr>
                        <a:t>Identify list of folder completed since last watermark {folder1,folder2}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Read each folder {folder1}/{</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latin typeface="+mn-lt"/>
                          <a:ea typeface="+mn-ea"/>
                          <a:cs typeface="+mn-cs"/>
                        </a:rPr>
                        <a:t>{folder2}/{</a:t>
                      </a:r>
                      <a:r>
                        <a:rPr lang="en-US" sz="1800" kern="1200" err="1">
                          <a:solidFill>
                            <a:schemeClr val="dk1"/>
                          </a:solidFill>
                          <a:latin typeface="+mn-lt"/>
                          <a:ea typeface="+mn-ea"/>
                          <a:cs typeface="+mn-cs"/>
                        </a:rPr>
                        <a:t>tablename</a:t>
                      </a:r>
                      <a:r>
                        <a:rPr lang="en-US" sz="1800" kern="1200">
                          <a:solidFill>
                            <a:schemeClr val="dk1"/>
                          </a:solidFill>
                          <a:latin typeface="+mn-lt"/>
                          <a:ea typeface="+mn-ea"/>
                          <a:cs typeface="+mn-cs"/>
                        </a:rPr>
                        <a:t>}  folders CSV</a:t>
                      </a:r>
                    </a:p>
                    <a:p>
                      <a:pPr marL="0" algn="l" defTabSz="914400" rtl="0" eaLnBrk="1" latinLnBrk="0" hangingPunct="1"/>
                      <a:endParaRPr lang="en-US" sz="1800" kern="1200">
                        <a:solidFill>
                          <a:schemeClr val="dk1"/>
                        </a:solidFill>
                        <a:latin typeface="+mn-lt"/>
                        <a:ea typeface="+mn-ea"/>
                        <a:cs typeface="+mn-cs"/>
                      </a:endParaRPr>
                    </a:p>
                  </a:txBody>
                  <a:tcPr/>
                </a:tc>
                <a:tc vMerge="1">
                  <a:txBody>
                    <a:bodyPr/>
                    <a:lstStyle/>
                    <a:p>
                      <a:endParaRPr lang="en-US"/>
                    </a:p>
                  </a:txBody>
                  <a:tcPr/>
                </a:tc>
                <a:tc>
                  <a:txBody>
                    <a:bodyPr/>
                    <a:lstStyle/>
                    <a:p>
                      <a:pPr marL="0" algn="l" defTabSz="914400" rtl="0" eaLnBrk="1" latinLnBrk="0" hangingPunct="1"/>
                      <a:r>
                        <a:rPr lang="en-US" sz="1800" kern="1200" dirty="0">
                          <a:solidFill>
                            <a:schemeClr val="dk1"/>
                          </a:solidFill>
                          <a:latin typeface="+mn-lt"/>
                          <a:ea typeface="+mn-ea"/>
                          <a:cs typeface="+mn-cs"/>
                        </a:rPr>
                        <a:t>Update marker with largest timestamp </a:t>
                      </a:r>
                      <a:r>
                        <a:rPr lang="en-US" sz="1800" kern="1200" dirty="0" err="1">
                          <a:solidFill>
                            <a:schemeClr val="dk1"/>
                          </a:solidFill>
                          <a:latin typeface="+mn-lt"/>
                          <a:ea typeface="+mn-ea"/>
                          <a:cs typeface="+mn-cs"/>
                        </a:rPr>
                        <a:t>foldername</a:t>
                      </a:r>
                      <a:r>
                        <a:rPr lang="en-US" sz="1800" kern="1200" dirty="0">
                          <a:solidFill>
                            <a:schemeClr val="dk1"/>
                          </a:solidFill>
                          <a:latin typeface="+mn-lt"/>
                          <a:ea typeface="+mn-ea"/>
                          <a:cs typeface="+mn-cs"/>
                        </a:rPr>
                        <a:t> processed</a:t>
                      </a:r>
                    </a:p>
                  </a:txBody>
                  <a:tcPr/>
                </a:tc>
                <a:extLst>
                  <a:ext uri="{0D108BD9-81ED-4DB2-BD59-A6C34878D82A}">
                    <a16:rowId xmlns:a16="http://schemas.microsoft.com/office/drawing/2014/main" val="964899072"/>
                  </a:ext>
                </a:extLst>
              </a:tr>
            </a:tbl>
          </a:graphicData>
        </a:graphic>
      </p:graphicFrame>
    </p:spTree>
    <p:extLst>
      <p:ext uri="{BB962C8B-B14F-4D97-AF65-F5344CB8AC3E}">
        <p14:creationId xmlns:p14="http://schemas.microsoft.com/office/powerpoint/2010/main" val="298469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73EBBAC-3D78-73EC-33D3-7C049413A6F8}"/>
              </a:ext>
            </a:extLst>
          </p:cNvPr>
          <p:cNvSpPr>
            <a:spLocks noGrp="1"/>
          </p:cNvSpPr>
          <p:nvPr>
            <p:ph type="title"/>
          </p:nvPr>
        </p:nvSpPr>
        <p:spPr>
          <a:xfrm>
            <a:off x="585216" y="2148444"/>
            <a:ext cx="3182027" cy="553998"/>
          </a:xfrm>
        </p:spPr>
        <p:txBody>
          <a:bodyPr/>
          <a:lstStyle/>
          <a:p>
            <a:r>
              <a:rPr lang="en-US" dirty="0"/>
              <a:t>Agenda</a:t>
            </a:r>
          </a:p>
        </p:txBody>
      </p:sp>
      <p:sp>
        <p:nvSpPr>
          <p:cNvPr id="5" name="Text Placeholder 4">
            <a:extLst>
              <a:ext uri="{FF2B5EF4-FFF2-40B4-BE49-F238E27FC236}">
                <a16:creationId xmlns:a16="http://schemas.microsoft.com/office/drawing/2014/main" id="{A9B9E749-2F9D-CFFD-055C-5F454ADF7F47}"/>
              </a:ext>
            </a:extLst>
          </p:cNvPr>
          <p:cNvSpPr>
            <a:spLocks noGrp="1"/>
          </p:cNvSpPr>
          <p:nvPr>
            <p:ph type="body" sz="quarter" idx="11"/>
          </p:nvPr>
        </p:nvSpPr>
        <p:spPr>
          <a:xfrm>
            <a:off x="4354523" y="2121547"/>
            <a:ext cx="7451995" cy="4735655"/>
          </a:xfrm>
        </p:spPr>
        <p:txBody>
          <a:bodyPr/>
          <a:lstStyle/>
          <a:p>
            <a:pPr marL="457200" indent="-457200">
              <a:buFont typeface="+mj-lt"/>
              <a:buAutoNum type="arabicPeriod"/>
            </a:pPr>
            <a:r>
              <a:rPr lang="en-US" sz="2400" dirty="0"/>
              <a:t>Transition to Synapse Link (Overview)</a:t>
            </a:r>
          </a:p>
          <a:p>
            <a:pPr marL="457200" indent="-457200">
              <a:buFont typeface="+mj-lt"/>
              <a:buAutoNum type="arabicPeriod"/>
            </a:pPr>
            <a:r>
              <a:rPr lang="en-US" sz="2400" dirty="0"/>
              <a:t>Architecture pattern &amp; transition guidance</a:t>
            </a:r>
          </a:p>
          <a:p>
            <a:pPr marL="457200" indent="-457200">
              <a:buFont typeface="+mj-lt"/>
              <a:buAutoNum type="arabicPeriod"/>
            </a:pPr>
            <a:r>
              <a:rPr lang="en-US" sz="2400" dirty="0"/>
              <a:t>Virtual Data warehousing with Synapse Link</a:t>
            </a:r>
          </a:p>
          <a:p>
            <a:pPr marL="457200" indent="-457200">
              <a:buFont typeface="+mj-lt"/>
              <a:buAutoNum type="arabicPeriod"/>
            </a:pPr>
            <a:r>
              <a:rPr lang="en-US" sz="2400" dirty="0">
                <a:ea typeface="+mn-lt"/>
                <a:cs typeface="+mn-lt"/>
              </a:rPr>
              <a:t>Explore Lakehouse architecture with Synapse link</a:t>
            </a:r>
          </a:p>
          <a:p>
            <a:pPr marL="457200" indent="-457200">
              <a:buFont typeface="+mj-lt"/>
              <a:buAutoNum type="arabicPeriod"/>
            </a:pPr>
            <a:r>
              <a:rPr lang="en-US" sz="2400" dirty="0"/>
              <a:t>Incremental data integration </a:t>
            </a:r>
          </a:p>
          <a:p>
            <a:pPr marL="457200" indent="-457200">
              <a:buFont typeface="+mj-lt"/>
              <a:buAutoNum type="arabicPeriod"/>
            </a:pPr>
            <a:r>
              <a:rPr lang="en-US" sz="2400" dirty="0"/>
              <a:t>BYOD replacement </a:t>
            </a:r>
          </a:p>
          <a:p>
            <a:pPr marL="457200" indent="-457200">
              <a:buFont typeface="+mj-lt"/>
              <a:buAutoNum type="arabicPeriod"/>
            </a:pPr>
            <a:r>
              <a:rPr lang="en-US" sz="2400" dirty="0">
                <a:ea typeface="+mn-lt"/>
                <a:cs typeface="+mn-lt"/>
              </a:rPr>
              <a:t>Explore Link to Microsoft Fabric</a:t>
            </a:r>
            <a:endParaRPr lang="en-US" sz="2400" dirty="0"/>
          </a:p>
          <a:p>
            <a:pPr marL="457200" indent="-457200">
              <a:buFont typeface="+mj-lt"/>
              <a:buAutoNum type="arabicPeriod"/>
            </a:pPr>
            <a:r>
              <a:rPr lang="en-US" sz="2400" dirty="0"/>
              <a:t>Call to action</a:t>
            </a:r>
          </a:p>
          <a:p>
            <a:pPr marL="457200" indent="-457200">
              <a:buFont typeface="+mj-lt"/>
              <a:buAutoNum type="arabicPeriod"/>
            </a:pPr>
            <a:r>
              <a:rPr lang="en-US" sz="2400" dirty="0"/>
              <a:t>Appendix</a:t>
            </a:r>
          </a:p>
        </p:txBody>
      </p:sp>
    </p:spTree>
    <p:extLst>
      <p:ext uri="{BB962C8B-B14F-4D97-AF65-F5344CB8AC3E}">
        <p14:creationId xmlns:p14="http://schemas.microsoft.com/office/powerpoint/2010/main" val="6262264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91FA2-21E4-7B21-86B7-2F17971EF019}"/>
              </a:ext>
            </a:extLst>
          </p:cNvPr>
          <p:cNvSpPr>
            <a:spLocks noGrp="1"/>
          </p:cNvSpPr>
          <p:nvPr>
            <p:ph type="title"/>
          </p:nvPr>
        </p:nvSpPr>
        <p:spPr>
          <a:xfrm>
            <a:off x="586740" y="319548"/>
            <a:ext cx="11018520" cy="492443"/>
          </a:xfrm>
        </p:spPr>
        <p:txBody>
          <a:bodyPr/>
          <a:lstStyle/>
          <a:p>
            <a:r>
              <a:rPr lang="en-US" sz="3200"/>
              <a:t>Known issues, gaps, workarounds and timeline as of Dec 2023 </a:t>
            </a:r>
          </a:p>
        </p:txBody>
      </p:sp>
      <p:graphicFrame>
        <p:nvGraphicFramePr>
          <p:cNvPr id="4" name="Table 3">
            <a:extLst>
              <a:ext uri="{FF2B5EF4-FFF2-40B4-BE49-F238E27FC236}">
                <a16:creationId xmlns:a16="http://schemas.microsoft.com/office/drawing/2014/main" id="{1C2619F4-0A87-0514-7476-0C4E620DA93D}"/>
              </a:ext>
            </a:extLst>
          </p:cNvPr>
          <p:cNvGraphicFramePr>
            <a:graphicFrameLocks noGrp="1"/>
          </p:cNvGraphicFramePr>
          <p:nvPr>
            <p:extLst>
              <p:ext uri="{D42A27DB-BD31-4B8C-83A1-F6EECF244321}">
                <p14:modId xmlns:p14="http://schemas.microsoft.com/office/powerpoint/2010/main" val="1501079838"/>
              </p:ext>
            </p:extLst>
          </p:nvPr>
        </p:nvGraphicFramePr>
        <p:xfrm>
          <a:off x="586738" y="919237"/>
          <a:ext cx="11018520" cy="2817667"/>
        </p:xfrm>
        <a:graphic>
          <a:graphicData uri="http://schemas.openxmlformats.org/drawingml/2006/table">
            <a:tbl>
              <a:tblPr firstRow="1" bandRow="1">
                <a:tableStyleId>{00A15C55-8517-42AA-B614-E9B94910E393}</a:tableStyleId>
              </a:tblPr>
              <a:tblGrid>
                <a:gridCol w="3672840">
                  <a:extLst>
                    <a:ext uri="{9D8B030D-6E8A-4147-A177-3AD203B41FA5}">
                      <a16:colId xmlns:a16="http://schemas.microsoft.com/office/drawing/2014/main" val="1838623990"/>
                    </a:ext>
                  </a:extLst>
                </a:gridCol>
                <a:gridCol w="3672840">
                  <a:extLst>
                    <a:ext uri="{9D8B030D-6E8A-4147-A177-3AD203B41FA5}">
                      <a16:colId xmlns:a16="http://schemas.microsoft.com/office/drawing/2014/main" val="582167646"/>
                    </a:ext>
                  </a:extLst>
                </a:gridCol>
                <a:gridCol w="3672840">
                  <a:extLst>
                    <a:ext uri="{9D8B030D-6E8A-4147-A177-3AD203B41FA5}">
                      <a16:colId xmlns:a16="http://schemas.microsoft.com/office/drawing/2014/main" val="4243898374"/>
                    </a:ext>
                  </a:extLst>
                </a:gridCol>
              </a:tblGrid>
              <a:tr h="622202">
                <a:tc>
                  <a:txBody>
                    <a:bodyPr/>
                    <a:lstStyle/>
                    <a:p>
                      <a:r>
                        <a:rPr lang="en-US" sz="1400"/>
                        <a:t>#</a:t>
                      </a:r>
                    </a:p>
                  </a:txBody>
                  <a:tcPr/>
                </a:tc>
                <a:tc>
                  <a:txBody>
                    <a:bodyPr/>
                    <a:lstStyle/>
                    <a:p>
                      <a:r>
                        <a:rPr lang="en-US" sz="1400"/>
                        <a:t>Workaround</a:t>
                      </a:r>
                    </a:p>
                  </a:txBody>
                  <a:tcPr/>
                </a:tc>
                <a:tc>
                  <a:txBody>
                    <a:bodyPr/>
                    <a:lstStyle/>
                    <a:p>
                      <a:r>
                        <a:rPr lang="en-US" sz="1400"/>
                        <a:t>Fix ETA</a:t>
                      </a:r>
                    </a:p>
                  </a:txBody>
                  <a:tcPr/>
                </a:tc>
                <a:extLst>
                  <a:ext uri="{0D108BD9-81ED-4DB2-BD59-A6C34878D82A}">
                    <a16:rowId xmlns:a16="http://schemas.microsoft.com/office/drawing/2014/main" val="2476922277"/>
                  </a:ext>
                </a:extLst>
              </a:tr>
              <a:tr h="588887">
                <a:tc>
                  <a:txBody>
                    <a:bodyPr/>
                    <a:lstStyle/>
                    <a:p>
                      <a:r>
                        <a:rPr lang="en-US" sz="1400"/>
                        <a:t>Missing columns in table like </a:t>
                      </a:r>
                      <a:r>
                        <a:rPr lang="en-US" sz="1400" err="1"/>
                        <a:t>custtable</a:t>
                      </a:r>
                      <a:r>
                        <a:rPr lang="en-US" sz="1400"/>
                        <a:t>, (AOS validation, Array fields )</a:t>
                      </a:r>
                    </a:p>
                  </a:txBody>
                  <a:tcPr/>
                </a:tc>
                <a:tc>
                  <a:txBody>
                    <a:bodyPr/>
                    <a:lstStyle/>
                    <a:p>
                      <a:endParaRPr lang="en-US" sz="1400"/>
                    </a:p>
                  </a:txBody>
                  <a:tcPr/>
                </a:tc>
                <a:tc rowSpan="3">
                  <a:txBody>
                    <a:bodyPr/>
                    <a:lstStyle/>
                    <a:p>
                      <a:r>
                        <a:rPr lang="en-US" sz="1400"/>
                        <a:t>Jan</a:t>
                      </a:r>
                    </a:p>
                    <a:p>
                      <a:endParaRPr lang="en-US" sz="1400"/>
                    </a:p>
                  </a:txBody>
                  <a:tcPr/>
                </a:tc>
                <a:extLst>
                  <a:ext uri="{0D108BD9-81ED-4DB2-BD59-A6C34878D82A}">
                    <a16:rowId xmlns:a16="http://schemas.microsoft.com/office/drawing/2014/main" val="1833821164"/>
                  </a:ext>
                </a:extLst>
              </a:tr>
              <a:tr h="803289">
                <a:tc>
                  <a:txBody>
                    <a:bodyPr/>
                    <a:lstStyle/>
                    <a:p>
                      <a:r>
                        <a:rPr lang="en-US" sz="1400"/>
                        <a:t>Date Effective tables: expired rows are not exporting </a:t>
                      </a:r>
                    </a:p>
                  </a:txBody>
                  <a:tcPr/>
                </a:tc>
                <a:tc>
                  <a:txBody>
                    <a:bodyPr/>
                    <a:lstStyle/>
                    <a:p>
                      <a:endParaRPr lang="en-US" sz="1400"/>
                    </a:p>
                  </a:txBody>
                  <a:tcPr/>
                </a:tc>
                <a:tc vMerge="1">
                  <a:txBody>
                    <a:bodyPr/>
                    <a:lstStyle/>
                    <a:p>
                      <a:r>
                        <a:rPr lang="en-US" sz="1400"/>
                        <a:t>TBD</a:t>
                      </a:r>
                    </a:p>
                  </a:txBody>
                  <a:tcPr/>
                </a:tc>
                <a:extLst>
                  <a:ext uri="{0D108BD9-81ED-4DB2-BD59-A6C34878D82A}">
                    <a16:rowId xmlns:a16="http://schemas.microsoft.com/office/drawing/2014/main" val="3673464098"/>
                  </a:ext>
                </a:extLst>
              </a:tr>
              <a:tr h="803289">
                <a:tc>
                  <a:txBody>
                    <a:bodyPr/>
                    <a:lstStyle/>
                    <a:p>
                      <a:r>
                        <a:rPr lang="en-US" sz="1400"/>
                        <a:t>Missing columns in table like </a:t>
                      </a:r>
                      <a:r>
                        <a:rPr lang="en-US" sz="1400" err="1"/>
                        <a:t>DirPartyTable</a:t>
                      </a:r>
                      <a:endParaRPr lang="en-US" sz="1400"/>
                    </a:p>
                  </a:txBody>
                  <a:tcPr/>
                </a:tc>
                <a:tc>
                  <a:txBody>
                    <a:bodyPr/>
                    <a:lstStyle/>
                    <a:p>
                      <a:r>
                        <a:rPr lang="en-US" sz="1400"/>
                        <a:t>Create a view and join base tables and derived table </a:t>
                      </a:r>
                    </a:p>
                  </a:txBody>
                  <a:tcPr/>
                </a:tc>
                <a:tc vMerge="1">
                  <a:txBody>
                    <a:bodyPr/>
                    <a:lstStyle/>
                    <a:p>
                      <a:endParaRPr lang="en-US" sz="1400"/>
                    </a:p>
                  </a:txBody>
                  <a:tcPr/>
                </a:tc>
                <a:extLst>
                  <a:ext uri="{0D108BD9-81ED-4DB2-BD59-A6C34878D82A}">
                    <a16:rowId xmlns:a16="http://schemas.microsoft.com/office/drawing/2014/main" val="3314148947"/>
                  </a:ext>
                </a:extLst>
              </a:tr>
            </a:tbl>
          </a:graphicData>
        </a:graphic>
      </p:graphicFrame>
    </p:spTree>
    <p:extLst>
      <p:ext uri="{BB962C8B-B14F-4D97-AF65-F5344CB8AC3E}">
        <p14:creationId xmlns:p14="http://schemas.microsoft.com/office/powerpoint/2010/main" val="245759995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D0BE43-907D-42CC-22B6-8E6C023A3152}"/>
              </a:ext>
            </a:extLst>
          </p:cNvPr>
          <p:cNvSpPr>
            <a:spLocks noGrp="1"/>
          </p:cNvSpPr>
          <p:nvPr>
            <p:ph type="title"/>
          </p:nvPr>
        </p:nvSpPr>
        <p:spPr>
          <a:xfrm>
            <a:off x="588263" y="3150414"/>
            <a:ext cx="3526537" cy="553998"/>
          </a:xfrm>
        </p:spPr>
        <p:txBody>
          <a:bodyPr/>
          <a:lstStyle/>
          <a:p>
            <a:r>
              <a:rPr lang="en-US"/>
              <a:t>Transition</a:t>
            </a:r>
          </a:p>
        </p:txBody>
      </p:sp>
      <p:sp>
        <p:nvSpPr>
          <p:cNvPr id="5" name="Text Placeholder 4">
            <a:extLst>
              <a:ext uri="{FF2B5EF4-FFF2-40B4-BE49-F238E27FC236}">
                <a16:creationId xmlns:a16="http://schemas.microsoft.com/office/drawing/2014/main" id="{5C3644AD-AC2C-37EE-C4F9-6844115B5EA0}"/>
              </a:ext>
            </a:extLst>
          </p:cNvPr>
          <p:cNvSpPr>
            <a:spLocks noGrp="1"/>
          </p:cNvSpPr>
          <p:nvPr>
            <p:ph type="body" sz="quarter" idx="11"/>
          </p:nvPr>
        </p:nvSpPr>
        <p:spPr>
          <a:xfrm>
            <a:off x="4941888" y="2799549"/>
            <a:ext cx="6667500" cy="1255728"/>
          </a:xfrm>
        </p:spPr>
        <p:txBody>
          <a:bodyPr/>
          <a:lstStyle/>
          <a:p>
            <a:r>
              <a:rPr lang="en-US" sz="2400"/>
              <a:t>Upgrade to Synapse Link</a:t>
            </a:r>
          </a:p>
          <a:p>
            <a:r>
              <a:rPr lang="en-US" sz="2400"/>
              <a:t>Business benefits </a:t>
            </a:r>
          </a:p>
          <a:p>
            <a:r>
              <a:rPr lang="en-US" sz="2400"/>
              <a:t>Expected effort and timelines</a:t>
            </a:r>
          </a:p>
        </p:txBody>
      </p:sp>
      <p:sp>
        <p:nvSpPr>
          <p:cNvPr id="7" name="TextBox 6">
            <a:extLst>
              <a:ext uri="{FF2B5EF4-FFF2-40B4-BE49-F238E27FC236}">
                <a16:creationId xmlns:a16="http://schemas.microsoft.com/office/drawing/2014/main" id="{BEFAFA3F-670F-97CC-3005-65BED74CD1C7}"/>
              </a:ext>
            </a:extLst>
          </p:cNvPr>
          <p:cNvSpPr txBox="1"/>
          <p:nvPr/>
        </p:nvSpPr>
        <p:spPr>
          <a:xfrm>
            <a:off x="588263" y="228600"/>
            <a:ext cx="661737" cy="147732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a:ln>
                  <a:noFill/>
                </a:ln>
                <a:solidFill>
                  <a:srgbClr val="000000"/>
                </a:solidFill>
                <a:effectLst/>
                <a:uLnTx/>
                <a:uFillTx/>
                <a:latin typeface="Segoe UI"/>
                <a:ea typeface="+mn-ea"/>
                <a:cs typeface="+mn-cs"/>
              </a:rPr>
              <a:t>1</a:t>
            </a:r>
          </a:p>
        </p:txBody>
      </p:sp>
    </p:spTree>
    <p:extLst>
      <p:ext uri="{BB962C8B-B14F-4D97-AF65-F5344CB8AC3E}">
        <p14:creationId xmlns:p14="http://schemas.microsoft.com/office/powerpoint/2010/main" val="232431670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403225"/>
          </a:xfrm>
        </p:spPr>
        <p:txBody>
          <a:bodyPr/>
          <a:lstStyle/>
          <a:p>
            <a:r>
              <a:rPr lang="en-US" sz="3200"/>
              <a:t>Previously : Synapse Link &amp; Export to Data Lake</a:t>
            </a:r>
          </a:p>
        </p:txBody>
      </p:sp>
      <p:sp>
        <p:nvSpPr>
          <p:cNvPr id="6" name="Rectangle 5">
            <a:extLst>
              <a:ext uri="{FF2B5EF4-FFF2-40B4-BE49-F238E27FC236}">
                <a16:creationId xmlns:a16="http://schemas.microsoft.com/office/drawing/2014/main" id="{C9A671CD-B774-DDDF-6C4A-80142F9C9909}"/>
              </a:ext>
            </a:extLst>
          </p:cNvPr>
          <p:cNvSpPr/>
          <p:nvPr/>
        </p:nvSpPr>
        <p:spPr bwMode="auto">
          <a:xfrm>
            <a:off x="642023" y="3955865"/>
            <a:ext cx="3959157" cy="1467658"/>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3959157" cy="1512833"/>
          </a:xfrm>
          <a:prstGeom prst="rect">
            <a:avLst/>
          </a:prstGeom>
          <a:noFill/>
          <a:ln w="28575">
            <a:solidFill>
              <a:srgbClr val="008E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035B1B01-25DD-9034-75DF-531824CFBEA2}"/>
              </a:ext>
            </a:extLst>
          </p:cNvPr>
          <p:cNvSpPr/>
          <p:nvPr/>
        </p:nvSpPr>
        <p:spPr bwMode="auto">
          <a:xfrm>
            <a:off x="4818292" y="1640026"/>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60121A2-F3C2-0618-3D8D-D177326C0D03}"/>
              </a:ext>
            </a:extLst>
          </p:cNvPr>
          <p:cNvSpPr/>
          <p:nvPr/>
        </p:nvSpPr>
        <p:spPr bwMode="auto">
          <a:xfrm>
            <a:off x="6870828" y="1640024"/>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4" descr="Download Azure Synapse Analytics Logo PNG and Vector (PDF, SVG, Ai, EPS) Free">
            <a:extLst>
              <a:ext uri="{FF2B5EF4-FFF2-40B4-BE49-F238E27FC236}">
                <a16:creationId xmlns:a16="http://schemas.microsoft.com/office/drawing/2014/main" id="{49600C31-F693-ADEF-7B9A-739F9C30D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897" y="2153119"/>
            <a:ext cx="1229501" cy="964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zure · Diagrams">
            <a:extLst>
              <a:ext uri="{FF2B5EF4-FFF2-40B4-BE49-F238E27FC236}">
                <a16:creationId xmlns:a16="http://schemas.microsoft.com/office/drawing/2014/main" id="{8880F7F0-4189-8877-7D10-9E4A17948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170" y="1955347"/>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461" y="1837941"/>
            <a:ext cx="1002744" cy="1002744"/>
          </a:xfrm>
          <a:prstGeom prst="rect">
            <a:avLst/>
          </a:prstGeom>
          <a:noFill/>
          <a:effectLst>
            <a:outerShdw blurRad="228600" dist="38100" dir="2700000" algn="tl" rotWithShape="0">
              <a:prstClr val="black">
                <a:alpha val="20000"/>
              </a:prstClr>
            </a:outerShdw>
          </a:effectLst>
        </p:spPr>
      </p:pic>
      <p:pic>
        <p:nvPicPr>
          <p:cNvPr id="11" name="Picture 2" descr="Azure · Diagrams">
            <a:extLst>
              <a:ext uri="{FF2B5EF4-FFF2-40B4-BE49-F238E27FC236}">
                <a16:creationId xmlns:a16="http://schemas.microsoft.com/office/drawing/2014/main" id="{DB38F4CA-2D3A-694A-DB8C-6EF12E508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6121" y="4291713"/>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8FC9C06-AAB3-5A01-32DA-7FB39CD35F3B}"/>
              </a:ext>
            </a:extLst>
          </p:cNvPr>
          <p:cNvGrpSpPr/>
          <p:nvPr/>
        </p:nvGrpSpPr>
        <p:grpSpPr>
          <a:xfrm>
            <a:off x="720146" y="4315402"/>
            <a:ext cx="1592000" cy="687938"/>
            <a:chOff x="4530209" y="5254010"/>
            <a:chExt cx="1592000" cy="687938"/>
          </a:xfrm>
        </p:grpSpPr>
        <p:sp>
          <p:nvSpPr>
            <p:cNvPr id="13" name="Rectangle 12">
              <a:extLst>
                <a:ext uri="{FF2B5EF4-FFF2-40B4-BE49-F238E27FC236}">
                  <a16:creationId xmlns:a16="http://schemas.microsoft.com/office/drawing/2014/main" id="{078C79C9-8CEB-2941-FE43-E059885063B8}"/>
                </a:ext>
              </a:extLst>
            </p:cNvPr>
            <p:cNvSpPr/>
            <p:nvPr/>
          </p:nvSpPr>
          <p:spPr bwMode="invGray">
            <a:xfrm>
              <a:off x="4530209" y="5320980"/>
              <a:ext cx="113746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Dynamics 365 Finance &amp; Supply chain</a:t>
              </a:r>
            </a:p>
          </p:txBody>
        </p:sp>
        <p:pic>
          <p:nvPicPr>
            <p:cNvPr id="14" name="Picture 2">
              <a:extLst>
                <a:ext uri="{FF2B5EF4-FFF2-40B4-BE49-F238E27FC236}">
                  <a16:creationId xmlns:a16="http://schemas.microsoft.com/office/drawing/2014/main" id="{6CB731E7-5098-02F4-B161-9423C2666D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84629" y="5254010"/>
              <a:ext cx="437580" cy="68793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Straight Arrow Connector 14">
            <a:extLst>
              <a:ext uri="{FF2B5EF4-FFF2-40B4-BE49-F238E27FC236}">
                <a16:creationId xmlns:a16="http://schemas.microsoft.com/office/drawing/2014/main" id="{5BAD469B-ABF5-E46B-DB4D-CABFCD0EBD3A}"/>
              </a:ext>
            </a:extLst>
          </p:cNvPr>
          <p:cNvCxnSpPr>
            <a:cxnSpLocks/>
          </p:cNvCxnSpPr>
          <p:nvPr/>
        </p:nvCxnSpPr>
        <p:spPr>
          <a:xfrm>
            <a:off x="2529258" y="4659371"/>
            <a:ext cx="648305" cy="0"/>
          </a:xfrm>
          <a:prstGeom prst="straightConnector1">
            <a:avLst/>
          </a:prstGeom>
          <a:ln w="38100">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8784FC0-4295-9009-F23F-16DA82BD9383}"/>
              </a:ext>
            </a:extLst>
          </p:cNvPr>
          <p:cNvCxnSpPr>
            <a:cxnSpLocks/>
          </p:cNvCxnSpPr>
          <p:nvPr/>
        </p:nvCxnSpPr>
        <p:spPr>
          <a:xfrm>
            <a:off x="2520305" y="2339312"/>
            <a:ext cx="648305" cy="0"/>
          </a:xfrm>
          <a:prstGeom prst="straightConnector1">
            <a:avLst/>
          </a:prstGeom>
          <a:ln w="38100">
            <a:solidFill>
              <a:srgbClr val="008E4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3000117"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Link for Dataverse</a:t>
            </a:r>
          </a:p>
        </p:txBody>
      </p:sp>
      <p:sp>
        <p:nvSpPr>
          <p:cNvPr id="19" name="TextBox 18">
            <a:extLst>
              <a:ext uri="{FF2B5EF4-FFF2-40B4-BE49-F238E27FC236}">
                <a16:creationId xmlns:a16="http://schemas.microsoft.com/office/drawing/2014/main" id="{51E40D68-7A09-69D9-C6AF-ADC01CCB3E3C}"/>
              </a:ext>
            </a:extLst>
          </p:cNvPr>
          <p:cNvSpPr txBox="1"/>
          <p:nvPr/>
        </p:nvSpPr>
        <p:spPr>
          <a:xfrm>
            <a:off x="642023" y="3496729"/>
            <a:ext cx="2196114"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Export to Data lake</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4898144"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Synapse Analytics helps working with data using SQL and other tools </a:t>
            </a:r>
          </a:p>
        </p:txBody>
      </p:sp>
      <p:sp>
        <p:nvSpPr>
          <p:cNvPr id="21" name="Rectangle 20">
            <a:extLst>
              <a:ext uri="{FF2B5EF4-FFF2-40B4-BE49-F238E27FC236}">
                <a16:creationId xmlns:a16="http://schemas.microsoft.com/office/drawing/2014/main" id="{D4F2068D-1089-BA09-6A3B-F2C07C07CF3B}"/>
              </a:ext>
            </a:extLst>
          </p:cNvPr>
          <p:cNvSpPr/>
          <p:nvPr/>
        </p:nvSpPr>
        <p:spPr bwMode="invGray">
          <a:xfrm>
            <a:off x="6983747"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Power BI for data visualization and story telling</a:t>
            </a:r>
          </a:p>
        </p:txBody>
      </p:sp>
      <p:pic>
        <p:nvPicPr>
          <p:cNvPr id="22" name="Picture 21">
            <a:extLst>
              <a:ext uri="{FF2B5EF4-FFF2-40B4-BE49-F238E27FC236}">
                <a16:creationId xmlns:a16="http://schemas.microsoft.com/office/drawing/2014/main" id="{D264709C-5E22-E4EE-37BF-399D505FC0C5}"/>
              </a:ext>
            </a:extLst>
          </p:cNvPr>
          <p:cNvPicPr>
            <a:picLocks noChangeAspect="1"/>
          </p:cNvPicPr>
          <p:nvPr/>
        </p:nvPicPr>
        <p:blipFill>
          <a:blip r:embed="rId6"/>
          <a:stretch>
            <a:fillRect/>
          </a:stretch>
        </p:blipFill>
        <p:spPr>
          <a:xfrm>
            <a:off x="7313436" y="2052093"/>
            <a:ext cx="925023" cy="925023"/>
          </a:xfrm>
          <a:prstGeom prst="rect">
            <a:avLst/>
          </a:prstGeom>
          <a:noFill/>
          <a:effectLst>
            <a:outerShdw blurRad="228600" dist="38100" dir="2700000" algn="tl" rotWithShape="0">
              <a:prstClr val="black">
                <a:alpha val="20000"/>
              </a:prstClr>
            </a:outerShdw>
          </a:effectLst>
        </p:spPr>
      </p:pic>
    </p:spTree>
    <p:extLst>
      <p:ext uri="{BB962C8B-B14F-4D97-AF65-F5344CB8AC3E}">
        <p14:creationId xmlns:p14="http://schemas.microsoft.com/office/powerpoint/2010/main" val="670564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403225"/>
          </a:xfrm>
        </p:spPr>
        <p:txBody>
          <a:bodyPr/>
          <a:lstStyle/>
          <a:p>
            <a:r>
              <a:rPr lang="en-US" sz="3200"/>
              <a:t>One experience to integrate all Dynamics data for Analytics </a:t>
            </a: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3959157" cy="3783494"/>
          </a:xfrm>
          <a:prstGeom prst="rect">
            <a:avLst/>
          </a:prstGeom>
          <a:noFill/>
          <a:ln w="28575">
            <a:solidFill>
              <a:srgbClr val="008E4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035B1B01-25DD-9034-75DF-531824CFBEA2}"/>
              </a:ext>
            </a:extLst>
          </p:cNvPr>
          <p:cNvSpPr/>
          <p:nvPr/>
        </p:nvSpPr>
        <p:spPr bwMode="auto">
          <a:xfrm>
            <a:off x="4818292" y="1640026"/>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A60121A2-F3C2-0618-3D8D-D177326C0D03}"/>
              </a:ext>
            </a:extLst>
          </p:cNvPr>
          <p:cNvSpPr/>
          <p:nvPr/>
        </p:nvSpPr>
        <p:spPr bwMode="auto">
          <a:xfrm>
            <a:off x="6870828" y="1640024"/>
            <a:ext cx="1835426" cy="3783497"/>
          </a:xfrm>
          <a:prstGeom prst="rect">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4" descr="Download Azure Synapse Analytics Logo PNG and Vector (PDF, SVG, Ai, EPS) Free">
            <a:extLst>
              <a:ext uri="{FF2B5EF4-FFF2-40B4-BE49-F238E27FC236}">
                <a16:creationId xmlns:a16="http://schemas.microsoft.com/office/drawing/2014/main" id="{49600C31-F693-ADEF-7B9A-739F9C30DE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4897" y="2153119"/>
            <a:ext cx="1229501" cy="9649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zure · Diagrams">
            <a:extLst>
              <a:ext uri="{FF2B5EF4-FFF2-40B4-BE49-F238E27FC236}">
                <a16:creationId xmlns:a16="http://schemas.microsoft.com/office/drawing/2014/main" id="{8880F7F0-4189-8877-7D10-9E4A17948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898" y="3045034"/>
            <a:ext cx="767931" cy="767931"/>
          </a:xfrm>
          <a:prstGeom prst="rect">
            <a:avLst/>
          </a:prstGeom>
          <a:noFill/>
          <a:effectLst>
            <a:outerShdw blurRad="228600" dist="381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189" y="2927628"/>
            <a:ext cx="1002744" cy="1002744"/>
          </a:xfrm>
          <a:prstGeom prst="rect">
            <a:avLst/>
          </a:prstGeom>
          <a:noFill/>
          <a:effectLst>
            <a:outerShdw blurRad="228600" dist="38100" dir="2700000" algn="tl" rotWithShape="0">
              <a:prstClr val="black">
                <a:alpha val="20000"/>
              </a:prstClr>
            </a:outerShdw>
          </a:effectLst>
        </p:spPr>
      </p:pic>
      <p:cxnSp>
        <p:nvCxnSpPr>
          <p:cNvPr id="17" name="Straight Arrow Connector 16">
            <a:extLst>
              <a:ext uri="{FF2B5EF4-FFF2-40B4-BE49-F238E27FC236}">
                <a16:creationId xmlns:a16="http://schemas.microsoft.com/office/drawing/2014/main" id="{C8784FC0-4295-9009-F23F-16DA82BD9383}"/>
              </a:ext>
            </a:extLst>
          </p:cNvPr>
          <p:cNvCxnSpPr>
            <a:cxnSpLocks/>
          </p:cNvCxnSpPr>
          <p:nvPr/>
        </p:nvCxnSpPr>
        <p:spPr>
          <a:xfrm>
            <a:off x="2306033" y="3428999"/>
            <a:ext cx="648305" cy="0"/>
          </a:xfrm>
          <a:prstGeom prst="straightConnector1">
            <a:avLst/>
          </a:prstGeom>
          <a:ln w="38100">
            <a:solidFill>
              <a:srgbClr val="008E4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3000117" cy="369332"/>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Synapse Link for Dataverse</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4898144"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Synapse Analytics helps working with data using SQL and other tools </a:t>
            </a:r>
          </a:p>
        </p:txBody>
      </p:sp>
      <p:sp>
        <p:nvSpPr>
          <p:cNvPr id="21" name="Rectangle 20">
            <a:extLst>
              <a:ext uri="{FF2B5EF4-FFF2-40B4-BE49-F238E27FC236}">
                <a16:creationId xmlns:a16="http://schemas.microsoft.com/office/drawing/2014/main" id="{D4F2068D-1089-BA09-6A3B-F2C07C07CF3B}"/>
              </a:ext>
            </a:extLst>
          </p:cNvPr>
          <p:cNvSpPr/>
          <p:nvPr/>
        </p:nvSpPr>
        <p:spPr bwMode="invGray">
          <a:xfrm>
            <a:off x="6983747" y="4659371"/>
            <a:ext cx="1609587"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Power BI for data visualization and story telling</a:t>
            </a:r>
          </a:p>
        </p:txBody>
      </p:sp>
      <p:sp>
        <p:nvSpPr>
          <p:cNvPr id="16" name="Rectangle 15">
            <a:extLst>
              <a:ext uri="{FF2B5EF4-FFF2-40B4-BE49-F238E27FC236}">
                <a16:creationId xmlns:a16="http://schemas.microsoft.com/office/drawing/2014/main" id="{C6E4E491-B7D2-F6E1-C2BC-933E81FDF1CE}"/>
              </a:ext>
            </a:extLst>
          </p:cNvPr>
          <p:cNvSpPr/>
          <p:nvPr/>
        </p:nvSpPr>
        <p:spPr bwMode="invGray">
          <a:xfrm>
            <a:off x="1304497" y="4736315"/>
            <a:ext cx="2458824"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One experience to integrate all your data for Analytics</a:t>
            </a:r>
          </a:p>
        </p:txBody>
      </p:sp>
      <p:pic>
        <p:nvPicPr>
          <p:cNvPr id="22" name="Picture 21">
            <a:extLst>
              <a:ext uri="{FF2B5EF4-FFF2-40B4-BE49-F238E27FC236}">
                <a16:creationId xmlns:a16="http://schemas.microsoft.com/office/drawing/2014/main" id="{1B21930E-836E-742F-DEFF-E21CBF1446E6}"/>
              </a:ext>
            </a:extLst>
          </p:cNvPr>
          <p:cNvPicPr>
            <a:picLocks noChangeAspect="1"/>
          </p:cNvPicPr>
          <p:nvPr/>
        </p:nvPicPr>
        <p:blipFill>
          <a:blip r:embed="rId5"/>
          <a:stretch>
            <a:fillRect/>
          </a:stretch>
        </p:blipFill>
        <p:spPr>
          <a:xfrm>
            <a:off x="7313436" y="2052093"/>
            <a:ext cx="925023" cy="925023"/>
          </a:xfrm>
          <a:prstGeom prst="rect">
            <a:avLst/>
          </a:prstGeom>
          <a:noFill/>
          <a:effectLst>
            <a:outerShdw blurRad="228600" dist="38100" dir="2700000" algn="tl" rotWithShape="0">
              <a:prstClr val="black">
                <a:alpha val="20000"/>
              </a:prstClr>
            </a:outerShdw>
          </a:effectLst>
        </p:spPr>
      </p:pic>
      <p:sp>
        <p:nvSpPr>
          <p:cNvPr id="3" name="TextBox 2">
            <a:extLst>
              <a:ext uri="{FF2B5EF4-FFF2-40B4-BE49-F238E27FC236}">
                <a16:creationId xmlns:a16="http://schemas.microsoft.com/office/drawing/2014/main" id="{CE3381CE-0071-6BAD-FB0B-055E50DDAF2D}"/>
              </a:ext>
            </a:extLst>
          </p:cNvPr>
          <p:cNvSpPr txBox="1"/>
          <p:nvPr/>
        </p:nvSpPr>
        <p:spPr>
          <a:xfrm>
            <a:off x="642024" y="5936614"/>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This is an evolution and unification of our approach across Dynamics products</a:t>
            </a:r>
          </a:p>
        </p:txBody>
      </p:sp>
    </p:spTree>
    <p:extLst>
      <p:ext uri="{BB962C8B-B14F-4D97-AF65-F5344CB8AC3E}">
        <p14:creationId xmlns:p14="http://schemas.microsoft.com/office/powerpoint/2010/main" val="4037806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FBC4419-131E-8CA0-B88B-2B0673639998}"/>
              </a:ext>
            </a:extLst>
          </p:cNvPr>
          <p:cNvSpPr>
            <a:spLocks noGrp="1"/>
          </p:cNvSpPr>
          <p:nvPr>
            <p:ph type="title"/>
          </p:nvPr>
        </p:nvSpPr>
        <p:spPr>
          <a:xfrm>
            <a:off x="442912" y="351159"/>
            <a:ext cx="11306175" cy="397545"/>
          </a:xfrm>
        </p:spPr>
        <p:txBody>
          <a:bodyPr/>
          <a:lstStyle/>
          <a:p>
            <a:r>
              <a:rPr lang="en-US" sz="3200"/>
              <a:t>Unlock AI driven insights and action with Link to Fabric</a:t>
            </a:r>
          </a:p>
        </p:txBody>
      </p:sp>
      <p:sp>
        <p:nvSpPr>
          <p:cNvPr id="7" name="Rectangle 6">
            <a:extLst>
              <a:ext uri="{FF2B5EF4-FFF2-40B4-BE49-F238E27FC236}">
                <a16:creationId xmlns:a16="http://schemas.microsoft.com/office/drawing/2014/main" id="{75C70585-53FB-B2EF-2049-3A6328B1AA20}"/>
              </a:ext>
            </a:extLst>
          </p:cNvPr>
          <p:cNvSpPr/>
          <p:nvPr/>
        </p:nvSpPr>
        <p:spPr bwMode="auto">
          <a:xfrm>
            <a:off x="642024" y="1640027"/>
            <a:ext cx="8064230" cy="3783494"/>
          </a:xfrm>
          <a:prstGeom prst="rect">
            <a:avLst/>
          </a:prstGeom>
          <a:noFill/>
          <a:ln w="28575">
            <a:solidFill>
              <a:srgbClr val="348A8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0" name="Picture 9" descr="Logo&#10;&#10;Description automatically generated with medium confidence">
            <a:extLst>
              <a:ext uri="{FF2B5EF4-FFF2-40B4-BE49-F238E27FC236}">
                <a16:creationId xmlns:a16="http://schemas.microsoft.com/office/drawing/2014/main" id="{75F04F2C-5D10-05DE-B93F-2B2DD46960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3402" y="2881975"/>
            <a:ext cx="1002744" cy="1002744"/>
          </a:xfrm>
          <a:prstGeom prst="rect">
            <a:avLst/>
          </a:prstGeom>
          <a:noFill/>
          <a:effectLst>
            <a:outerShdw blurRad="228600" dist="38100" dir="2700000" algn="tl" rotWithShape="0">
              <a:prstClr val="black">
                <a:alpha val="20000"/>
              </a:prstClr>
            </a:outerShdw>
          </a:effectLst>
        </p:spPr>
      </p:pic>
      <p:sp>
        <p:nvSpPr>
          <p:cNvPr id="18" name="TextBox 17">
            <a:extLst>
              <a:ext uri="{FF2B5EF4-FFF2-40B4-BE49-F238E27FC236}">
                <a16:creationId xmlns:a16="http://schemas.microsoft.com/office/drawing/2014/main" id="{E6D2EE56-29E5-1A97-7648-E88C327D3DA5}"/>
              </a:ext>
            </a:extLst>
          </p:cNvPr>
          <p:cNvSpPr txBox="1"/>
          <p:nvPr/>
        </p:nvSpPr>
        <p:spPr>
          <a:xfrm>
            <a:off x="596678" y="1166976"/>
            <a:ext cx="2685543" cy="369332"/>
          </a:xfrm>
          <a:prstGeom prst="rect">
            <a:avLst/>
          </a:prstGeom>
          <a:solidFill>
            <a:srgbClr val="348A8C"/>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Dataverse Link to Fabric</a:t>
            </a:r>
          </a:p>
        </p:txBody>
      </p:sp>
      <p:sp>
        <p:nvSpPr>
          <p:cNvPr id="20" name="Rectangle 19">
            <a:extLst>
              <a:ext uri="{FF2B5EF4-FFF2-40B4-BE49-F238E27FC236}">
                <a16:creationId xmlns:a16="http://schemas.microsoft.com/office/drawing/2014/main" id="{D6D1C278-559B-7B77-08F1-CB1E616BA525}"/>
              </a:ext>
            </a:extLst>
          </p:cNvPr>
          <p:cNvSpPr/>
          <p:nvPr/>
        </p:nvSpPr>
        <p:spPr bwMode="invGray">
          <a:xfrm>
            <a:off x="5379397" y="4736315"/>
            <a:ext cx="3034888" cy="553998"/>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Microsoft Fabric combines Synapse Analytics, Power BI and more into a single, unified experience on the cloud</a:t>
            </a:r>
          </a:p>
        </p:txBody>
      </p:sp>
      <p:sp>
        <p:nvSpPr>
          <p:cNvPr id="16" name="Rectangle 15">
            <a:extLst>
              <a:ext uri="{FF2B5EF4-FFF2-40B4-BE49-F238E27FC236}">
                <a16:creationId xmlns:a16="http://schemas.microsoft.com/office/drawing/2014/main" id="{C6E4E491-B7D2-F6E1-C2BC-933E81FDF1CE}"/>
              </a:ext>
            </a:extLst>
          </p:cNvPr>
          <p:cNvSpPr/>
          <p:nvPr/>
        </p:nvSpPr>
        <p:spPr bwMode="invGray">
          <a:xfrm>
            <a:off x="1304497" y="4736315"/>
            <a:ext cx="2458824" cy="400110"/>
          </a:xfrm>
          <a:prstGeom prst="rect">
            <a:avLst/>
          </a:prstGeom>
        </p:spPr>
        <p:txBody>
          <a:bodyPr wrap="square" anchor="ctr">
            <a:spAutoFit/>
          </a:bodyPr>
          <a:lstStyle/>
          <a:p>
            <a:pPr marL="0" marR="0" lvl="0" indent="0" algn="ctr" defTabSz="121240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10000"/>
                  </a:srgbClr>
                </a:solidFill>
                <a:effectLst/>
                <a:uLnTx/>
                <a:uFillTx/>
                <a:latin typeface="Segoe UI Semibold"/>
                <a:ea typeface="+mn-ea"/>
                <a:cs typeface="+mn-cs"/>
              </a:rPr>
              <a:t>One experience to integrate all your data for Analytics</a:t>
            </a:r>
          </a:p>
        </p:txBody>
      </p:sp>
      <p:pic>
        <p:nvPicPr>
          <p:cNvPr id="6" name="Picture 5" descr="A picture containing screenshot, graphics, graphic design, design&#10;&#10;Description automatically generated">
            <a:extLst>
              <a:ext uri="{FF2B5EF4-FFF2-40B4-BE49-F238E27FC236}">
                <a16:creationId xmlns:a16="http://schemas.microsoft.com/office/drawing/2014/main" id="{D3E80133-BDC9-048A-3EE7-3D7611D03145}"/>
              </a:ext>
            </a:extLst>
          </p:cNvPr>
          <p:cNvPicPr>
            <a:picLocks noChangeAspect="1"/>
          </p:cNvPicPr>
          <p:nvPr/>
        </p:nvPicPr>
        <p:blipFill>
          <a:blip r:embed="rId3"/>
          <a:stretch>
            <a:fillRect/>
          </a:stretch>
        </p:blipFill>
        <p:spPr>
          <a:xfrm>
            <a:off x="6337077" y="2927628"/>
            <a:ext cx="850392" cy="850392"/>
          </a:xfrm>
          <a:prstGeom prst="rect">
            <a:avLst/>
          </a:prstGeom>
          <a:noFill/>
          <a:effectLst>
            <a:outerShdw blurRad="228600" dist="38100" dir="2700000" algn="tl" rotWithShape="0">
              <a:prstClr val="black">
                <a:alpha val="20000"/>
              </a:prstClr>
            </a:outerShdw>
          </a:effectLst>
        </p:spPr>
      </p:pic>
      <p:cxnSp>
        <p:nvCxnSpPr>
          <p:cNvPr id="11" name="Straight Arrow Connector 10">
            <a:extLst>
              <a:ext uri="{FF2B5EF4-FFF2-40B4-BE49-F238E27FC236}">
                <a16:creationId xmlns:a16="http://schemas.microsoft.com/office/drawing/2014/main" id="{EE1B07A7-21DC-66B6-51FC-64E3785EF959}"/>
              </a:ext>
            </a:extLst>
          </p:cNvPr>
          <p:cNvCxnSpPr>
            <a:cxnSpLocks/>
          </p:cNvCxnSpPr>
          <p:nvPr/>
        </p:nvCxnSpPr>
        <p:spPr>
          <a:xfrm>
            <a:off x="3677055" y="3184821"/>
            <a:ext cx="2033081"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0069888-5232-C964-06A9-14D1E4BDC235}"/>
              </a:ext>
            </a:extLst>
          </p:cNvPr>
          <p:cNvCxnSpPr>
            <a:cxnSpLocks/>
          </p:cNvCxnSpPr>
          <p:nvPr/>
        </p:nvCxnSpPr>
        <p:spPr>
          <a:xfrm flipH="1">
            <a:off x="3677055" y="3531774"/>
            <a:ext cx="2033081" cy="0"/>
          </a:xfrm>
          <a:prstGeom prst="straightConnector1">
            <a:avLst/>
          </a:prstGeom>
          <a:ln w="38100">
            <a:solidFill>
              <a:schemeClr val="accent4">
                <a:lumMod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6EAFEC3-0442-A82E-5602-D874469ED3DD}"/>
              </a:ext>
            </a:extLst>
          </p:cNvPr>
          <p:cNvSpPr txBox="1"/>
          <p:nvPr/>
        </p:nvSpPr>
        <p:spPr>
          <a:xfrm>
            <a:off x="596678" y="5971633"/>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Upgrading to Synapse Link provides a path to innovations in Microsoft Fabric</a:t>
            </a:r>
          </a:p>
        </p:txBody>
      </p:sp>
    </p:spTree>
    <p:extLst>
      <p:ext uri="{BB962C8B-B14F-4D97-AF65-F5344CB8AC3E}">
        <p14:creationId xmlns:p14="http://schemas.microsoft.com/office/powerpoint/2010/main" val="328204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30385E-9C19-AB5E-A4A0-C2AB55D4B53D}"/>
              </a:ext>
            </a:extLst>
          </p:cNvPr>
          <p:cNvSpPr>
            <a:spLocks noGrp="1"/>
          </p:cNvSpPr>
          <p:nvPr>
            <p:ph type="title"/>
          </p:nvPr>
        </p:nvSpPr>
        <p:spPr>
          <a:xfrm>
            <a:off x="586740" y="174172"/>
            <a:ext cx="11018520" cy="492443"/>
          </a:xfrm>
        </p:spPr>
        <p:txBody>
          <a:bodyPr/>
          <a:lstStyle/>
          <a:p>
            <a:r>
              <a:rPr lang="en-US" sz="3200"/>
              <a:t>Extend your investments to AI driven insights &amp; action</a:t>
            </a:r>
          </a:p>
        </p:txBody>
      </p:sp>
      <p:pic>
        <p:nvPicPr>
          <p:cNvPr id="5" name="Picture 4">
            <a:extLst>
              <a:ext uri="{FF2B5EF4-FFF2-40B4-BE49-F238E27FC236}">
                <a16:creationId xmlns:a16="http://schemas.microsoft.com/office/drawing/2014/main" id="{DA4EDC98-D0F3-08FD-14F0-43BB0C078DBC}"/>
              </a:ext>
            </a:extLst>
          </p:cNvPr>
          <p:cNvPicPr>
            <a:picLocks noChangeAspect="1"/>
          </p:cNvPicPr>
          <p:nvPr/>
        </p:nvPicPr>
        <p:blipFill>
          <a:blip r:embed="rId3"/>
          <a:stretch>
            <a:fillRect/>
          </a:stretch>
        </p:blipFill>
        <p:spPr>
          <a:xfrm>
            <a:off x="4553753" y="1773655"/>
            <a:ext cx="2748505" cy="1426439"/>
          </a:xfrm>
          <a:prstGeom prst="rect">
            <a:avLst/>
          </a:prstGeom>
        </p:spPr>
      </p:pic>
      <p:pic>
        <p:nvPicPr>
          <p:cNvPr id="6" name="Picture 5">
            <a:extLst>
              <a:ext uri="{FF2B5EF4-FFF2-40B4-BE49-F238E27FC236}">
                <a16:creationId xmlns:a16="http://schemas.microsoft.com/office/drawing/2014/main" id="{4B5AD15D-0DFE-5351-78F8-D0B92B0F781A}"/>
              </a:ext>
            </a:extLst>
          </p:cNvPr>
          <p:cNvPicPr>
            <a:picLocks noChangeAspect="1"/>
          </p:cNvPicPr>
          <p:nvPr/>
        </p:nvPicPr>
        <p:blipFill>
          <a:blip r:embed="rId4"/>
          <a:stretch>
            <a:fillRect/>
          </a:stretch>
        </p:blipFill>
        <p:spPr>
          <a:xfrm>
            <a:off x="8355057" y="1773655"/>
            <a:ext cx="2182357" cy="1426439"/>
          </a:xfrm>
          <a:prstGeom prst="rect">
            <a:avLst/>
          </a:prstGeom>
        </p:spPr>
      </p:pic>
      <p:cxnSp>
        <p:nvCxnSpPr>
          <p:cNvPr id="8" name="Straight Connector 7">
            <a:extLst>
              <a:ext uri="{FF2B5EF4-FFF2-40B4-BE49-F238E27FC236}">
                <a16:creationId xmlns:a16="http://schemas.microsoft.com/office/drawing/2014/main" id="{32543A85-AEC2-1137-AC77-3002935A371D}"/>
              </a:ext>
            </a:extLst>
          </p:cNvPr>
          <p:cNvCxnSpPr/>
          <p:nvPr/>
        </p:nvCxnSpPr>
        <p:spPr>
          <a:xfrm>
            <a:off x="414496" y="4595161"/>
            <a:ext cx="10657114" cy="0"/>
          </a:xfrm>
          <a:prstGeom prst="line">
            <a:avLst/>
          </a:prstGeom>
          <a:ln w="76200">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3059FEBD-0E6F-6FB1-14DC-59FA59D12150}"/>
              </a:ext>
            </a:extLst>
          </p:cNvPr>
          <p:cNvSpPr/>
          <p:nvPr/>
        </p:nvSpPr>
        <p:spPr bwMode="auto">
          <a:xfrm>
            <a:off x="5627556"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01EB3C56-5F37-1AD2-AAD1-EDF14EE2F579}"/>
              </a:ext>
            </a:extLst>
          </p:cNvPr>
          <p:cNvSpPr/>
          <p:nvPr/>
        </p:nvSpPr>
        <p:spPr bwMode="auto">
          <a:xfrm>
            <a:off x="9311282"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7A25CA9D-4940-15AE-E4D8-CC6E263F76C2}"/>
              </a:ext>
            </a:extLst>
          </p:cNvPr>
          <p:cNvSpPr txBox="1"/>
          <p:nvPr/>
        </p:nvSpPr>
        <p:spPr>
          <a:xfrm>
            <a:off x="4745256" y="4883468"/>
            <a:ext cx="2900685"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Simplify data integration &amp; Reduce total cost of ownership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shapes remain the same – no need to re-build</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 name="TextBox 11">
            <a:extLst>
              <a:ext uri="{FF2B5EF4-FFF2-40B4-BE49-F238E27FC236}">
                <a16:creationId xmlns:a16="http://schemas.microsoft.com/office/drawing/2014/main" id="{7C1C19A2-9B3C-5699-F470-C4E5352BB916}"/>
              </a:ext>
            </a:extLst>
          </p:cNvPr>
          <p:cNvSpPr txBox="1"/>
          <p:nvPr/>
        </p:nvSpPr>
        <p:spPr>
          <a:xfrm>
            <a:off x="8276931" y="4883468"/>
            <a:ext cx="3206008"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No-ETL, no-copy, two-way integration enables Low code makers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AI driven insights &amp; action with built-in Copilots</a:t>
            </a:r>
            <a:endParaRPr kumimoji="0" lang="en-US" sz="14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6" name="TextBox 15">
            <a:extLst>
              <a:ext uri="{FF2B5EF4-FFF2-40B4-BE49-F238E27FC236}">
                <a16:creationId xmlns:a16="http://schemas.microsoft.com/office/drawing/2014/main" id="{5F218013-C9E9-08A2-80D5-8B8AE43D3CC8}"/>
              </a:ext>
            </a:extLst>
          </p:cNvPr>
          <p:cNvSpPr txBox="1"/>
          <p:nvPr/>
        </p:nvSpPr>
        <p:spPr>
          <a:xfrm>
            <a:off x="5001019" y="3265648"/>
            <a:ext cx="18215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Generally available</a:t>
            </a:r>
            <a:endParaRPr kumimoji="0" lang="en-US" sz="1800" b="0" i="0" u="none" strike="noStrike" kern="1200" cap="none" spc="0" normalizeH="0" baseline="0" noProof="0">
              <a:ln>
                <a:noFill/>
              </a:ln>
              <a:solidFill>
                <a:srgbClr val="0078D4"/>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D18473F2-2125-4D8E-4BE4-587699B478D9}"/>
              </a:ext>
            </a:extLst>
          </p:cNvPr>
          <p:cNvSpPr txBox="1"/>
          <p:nvPr/>
        </p:nvSpPr>
        <p:spPr>
          <a:xfrm>
            <a:off x="8653440" y="3265647"/>
            <a:ext cx="218235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348A8C"/>
                </a:solidFill>
                <a:effectLst/>
                <a:uLnTx/>
                <a:uFillTx/>
                <a:latin typeface="Segoe UI Semibold" panose="020B0702040204020203" pitchFamily="34" charset="0"/>
                <a:ea typeface="+mn-ea"/>
                <a:cs typeface="Segoe UI Semibold" panose="020B0702040204020203" pitchFamily="34" charset="0"/>
              </a:rPr>
              <a:t>Generally available</a:t>
            </a:r>
            <a:endParaRPr kumimoji="0" lang="en-US" sz="1800" b="0" i="0" u="none" strike="noStrike" kern="1200" cap="none" spc="0" normalizeH="0" baseline="0" noProof="0">
              <a:ln>
                <a:noFill/>
              </a:ln>
              <a:solidFill>
                <a:srgbClr val="348A8C"/>
              </a:solidFill>
              <a:effectLst/>
              <a:uLnTx/>
              <a:uFillTx/>
              <a:latin typeface="Segoe UI"/>
              <a:ea typeface="+mn-ea"/>
              <a:cs typeface="+mn-cs"/>
            </a:endParaRPr>
          </a:p>
        </p:txBody>
      </p:sp>
      <p:sp>
        <p:nvSpPr>
          <p:cNvPr id="18" name="Oval 17">
            <a:extLst>
              <a:ext uri="{FF2B5EF4-FFF2-40B4-BE49-F238E27FC236}">
                <a16:creationId xmlns:a16="http://schemas.microsoft.com/office/drawing/2014/main" id="{73820B8B-8A46-43BC-899F-60D7305B05E2}"/>
              </a:ext>
            </a:extLst>
          </p:cNvPr>
          <p:cNvSpPr/>
          <p:nvPr/>
        </p:nvSpPr>
        <p:spPr bwMode="auto">
          <a:xfrm>
            <a:off x="1475555" y="4483040"/>
            <a:ext cx="230994" cy="224242"/>
          </a:xfrm>
          <a:prstGeom prst="ellipse">
            <a:avLst/>
          </a:prstGeom>
          <a:solidFill>
            <a:schemeClr val="bg2">
              <a:lumMod val="75000"/>
            </a:schemeClr>
          </a:solidFill>
          <a:ln>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5CA58511-C2DF-BD07-F6F3-B6E2DF2C3D58}"/>
              </a:ext>
            </a:extLst>
          </p:cNvPr>
          <p:cNvSpPr txBox="1"/>
          <p:nvPr/>
        </p:nvSpPr>
        <p:spPr>
          <a:xfrm>
            <a:off x="418076" y="2230396"/>
            <a:ext cx="2576945" cy="830997"/>
          </a:xfrm>
          <a:prstGeom prst="rect">
            <a:avLst/>
          </a:prstGeom>
          <a:solidFill>
            <a:schemeClr val="bg2">
              <a:lumMod val="5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Legacy data integration services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 Export Service (DES)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Bring your own DB (BYOD)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Export to Data Lake </a:t>
            </a:r>
            <a:endPar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nvGrpSpPr>
          <p:cNvPr id="23" name="Group 22">
            <a:extLst>
              <a:ext uri="{FF2B5EF4-FFF2-40B4-BE49-F238E27FC236}">
                <a16:creationId xmlns:a16="http://schemas.microsoft.com/office/drawing/2014/main" id="{5D52D839-B46B-EEE0-7BDB-38CB86360E5C}"/>
              </a:ext>
            </a:extLst>
          </p:cNvPr>
          <p:cNvGrpSpPr/>
          <p:nvPr/>
        </p:nvGrpSpPr>
        <p:grpSpPr>
          <a:xfrm>
            <a:off x="2361760" y="3850817"/>
            <a:ext cx="2748505" cy="497337"/>
            <a:chOff x="2535140" y="3953671"/>
            <a:chExt cx="2748505" cy="497337"/>
          </a:xfrm>
        </p:grpSpPr>
        <p:sp>
          <p:nvSpPr>
            <p:cNvPr id="20" name="Arrow: Right 19">
              <a:extLst>
                <a:ext uri="{FF2B5EF4-FFF2-40B4-BE49-F238E27FC236}">
                  <a16:creationId xmlns:a16="http://schemas.microsoft.com/office/drawing/2014/main" id="{559123D0-504E-6D98-C67F-84003EF6E638}"/>
                </a:ext>
              </a:extLst>
            </p:cNvPr>
            <p:cNvSpPr/>
            <p:nvPr/>
          </p:nvSpPr>
          <p:spPr bwMode="auto">
            <a:xfrm>
              <a:off x="2535140" y="3953671"/>
              <a:ext cx="2748505" cy="497337"/>
            </a:xfrm>
            <a:prstGeom prst="rightArrow">
              <a:avLst>
                <a:gd name="adj1" fmla="val 68242"/>
                <a:gd name="adj2" fmla="val 4217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F1D388B5-F096-DC36-7495-AB3C39D8BC23}"/>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Upgrade to Synapse Link*</a:t>
              </a:r>
            </a:p>
          </p:txBody>
        </p:sp>
      </p:grpSp>
      <p:sp>
        <p:nvSpPr>
          <p:cNvPr id="28" name="TextBox 27">
            <a:extLst>
              <a:ext uri="{FF2B5EF4-FFF2-40B4-BE49-F238E27FC236}">
                <a16:creationId xmlns:a16="http://schemas.microsoft.com/office/drawing/2014/main" id="{FA6B0506-A280-63F1-DC6D-2E7FC90CA5D7}"/>
              </a:ext>
            </a:extLst>
          </p:cNvPr>
          <p:cNvSpPr txBox="1"/>
          <p:nvPr/>
        </p:nvSpPr>
        <p:spPr>
          <a:xfrm>
            <a:off x="650081" y="6341325"/>
            <a:ext cx="1109103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43A5E"/>
                </a:solidFill>
                <a:effectLst/>
                <a:uLnTx/>
                <a:uFillTx/>
                <a:latin typeface="Segoe UI"/>
                <a:ea typeface="+mn-ea"/>
                <a:cs typeface="Segoe UI Semibold" panose="020B0702040204020203" pitchFamily="34" charset="0"/>
              </a:rPr>
              <a:t>* Existing customers have until 1-Nov-2024 to transition from Export to Data lake to Synapse Link. We advise new customers to use Synapse Link </a:t>
            </a:r>
          </a:p>
        </p:txBody>
      </p:sp>
      <p:sp>
        <p:nvSpPr>
          <p:cNvPr id="30" name="TextBox 29">
            <a:extLst>
              <a:ext uri="{FF2B5EF4-FFF2-40B4-BE49-F238E27FC236}">
                <a16:creationId xmlns:a16="http://schemas.microsoft.com/office/drawing/2014/main" id="{144B1B40-6E6B-8983-2639-EF18D9244389}"/>
              </a:ext>
            </a:extLst>
          </p:cNvPr>
          <p:cNvSpPr txBox="1"/>
          <p:nvPr/>
        </p:nvSpPr>
        <p:spPr>
          <a:xfrm>
            <a:off x="532928" y="658313"/>
            <a:ext cx="9349953"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This is an evolution and unification of our approach across all Dynamics products</a:t>
            </a:r>
          </a:p>
        </p:txBody>
      </p:sp>
      <p:grpSp>
        <p:nvGrpSpPr>
          <p:cNvPr id="2" name="Group 1">
            <a:extLst>
              <a:ext uri="{FF2B5EF4-FFF2-40B4-BE49-F238E27FC236}">
                <a16:creationId xmlns:a16="http://schemas.microsoft.com/office/drawing/2014/main" id="{21AA5DB5-E72A-76A6-0EE6-FED4C9D77511}"/>
              </a:ext>
            </a:extLst>
          </p:cNvPr>
          <p:cNvGrpSpPr/>
          <p:nvPr/>
        </p:nvGrpSpPr>
        <p:grpSpPr>
          <a:xfrm>
            <a:off x="6744895" y="3850072"/>
            <a:ext cx="2748505" cy="497337"/>
            <a:chOff x="2535140" y="3953671"/>
            <a:chExt cx="2748505" cy="497337"/>
          </a:xfrm>
        </p:grpSpPr>
        <p:sp>
          <p:nvSpPr>
            <p:cNvPr id="3" name="Arrow: Right 2">
              <a:extLst>
                <a:ext uri="{FF2B5EF4-FFF2-40B4-BE49-F238E27FC236}">
                  <a16:creationId xmlns:a16="http://schemas.microsoft.com/office/drawing/2014/main" id="{B4A2FDC3-9EED-5F68-D048-E6289CCEA9B0}"/>
                </a:ext>
              </a:extLst>
            </p:cNvPr>
            <p:cNvSpPr/>
            <p:nvPr/>
          </p:nvSpPr>
          <p:spPr bwMode="auto">
            <a:xfrm>
              <a:off x="2535140" y="3953671"/>
              <a:ext cx="2748505" cy="497337"/>
            </a:xfrm>
            <a:prstGeom prst="rightArrow">
              <a:avLst>
                <a:gd name="adj1" fmla="val 68242"/>
                <a:gd name="adj2" fmla="val 42176"/>
              </a:avLst>
            </a:prstGeom>
            <a:solidFill>
              <a:srgbClr val="348A8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42D3233-697E-6242-B655-E39F16CAA7D7}"/>
                </a:ext>
              </a:extLst>
            </p:cNvPr>
            <p:cNvSpPr txBox="1"/>
            <p:nvPr/>
          </p:nvSpPr>
          <p:spPr>
            <a:xfrm>
              <a:off x="2757378" y="4028037"/>
              <a:ext cx="241702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Low code insights &amp; action</a:t>
              </a:r>
            </a:p>
          </p:txBody>
        </p:sp>
      </p:grpSp>
    </p:spTree>
    <p:extLst>
      <p:ext uri="{BB962C8B-B14F-4D97-AF65-F5344CB8AC3E}">
        <p14:creationId xmlns:p14="http://schemas.microsoft.com/office/powerpoint/2010/main" val="3634300637"/>
      </p:ext>
    </p:extLst>
  </p:cSld>
  <p:clrMapOvr>
    <a:masterClrMapping/>
  </p:clrMapOvr>
  <p:transition>
    <p:fade/>
  </p:transition>
</p:sld>
</file>

<file path=ppt/theme/theme1.xml><?xml version="1.0" encoding="utf-8"?>
<a:theme xmlns:a="http://schemas.openxmlformats.org/drawingml/2006/main" name="White Template">
  <a:themeElements>
    <a:clrScheme name="Dynamics_NEW_20_Ocean on White">
      <a:dk1>
        <a:srgbClr val="000000"/>
      </a:dk1>
      <a:lt1>
        <a:srgbClr val="FFFFFF"/>
      </a:lt1>
      <a:dk2>
        <a:srgbClr val="0B5569"/>
      </a:dk2>
      <a:lt2>
        <a:srgbClr val="E6E6E6"/>
      </a:lt2>
      <a:accent1>
        <a:srgbClr val="1392B3"/>
      </a:accent1>
      <a:accent2>
        <a:srgbClr val="0B5569"/>
      </a:accent2>
      <a:accent3>
        <a:srgbClr val="4CCBED"/>
      </a:accent3>
      <a:accent4>
        <a:srgbClr val="0078D4"/>
      </a:accent4>
      <a:accent5>
        <a:srgbClr val="243A5E"/>
      </a:accent5>
      <a:accent6>
        <a:srgbClr val="737373"/>
      </a:accent6>
      <a:hlink>
        <a:srgbClr val="1392B3"/>
      </a:hlink>
      <a:folHlink>
        <a:srgbClr val="1392B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Dynamics 365 template ocean accent.potx" id="{BD6D9AFC-A2AA-415A-9CAE-22491A52C56B}" vid="{928B97AA-EDDF-4A70-ACAA-2396BE69F09B}"/>
    </a:ext>
  </a:extLst>
</a:theme>
</file>

<file path=ppt/theme/theme10.xml><?xml version="1.0" encoding="utf-8"?>
<a:theme xmlns:a="http://schemas.openxmlformats.org/drawingml/2006/main" name=" 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 v03 Template" id="{9D1B9087-DC8F-3244-A756-5185438947FC}" vid="{72E3AD86-0516-5F48-8818-49D464BA374E}"/>
    </a:ext>
  </a:extLst>
</a:theme>
</file>

<file path=ppt/theme/theme11.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_COLOR TEMPLATE">
  <a:themeElements>
    <a:clrScheme name="BAG">
      <a:dk1>
        <a:sysClr val="windowText" lastClr="000000"/>
      </a:dk1>
      <a:lt1>
        <a:sysClr val="window" lastClr="FFFFFF"/>
      </a:lt1>
      <a:dk2>
        <a:srgbClr val="008272"/>
      </a:dk2>
      <a:lt2>
        <a:srgbClr val="30E5D0"/>
      </a:lt2>
      <a:accent1>
        <a:srgbClr val="008272"/>
      </a:accent1>
      <a:accent2>
        <a:srgbClr val="75757A"/>
      </a:accent2>
      <a:accent3>
        <a:srgbClr val="3C3C41"/>
      </a:accent3>
      <a:accent4>
        <a:srgbClr val="30E5D0"/>
      </a:accent4>
      <a:accent5>
        <a:srgbClr val="EBEBEB"/>
      </a:accent5>
      <a:accent6>
        <a:srgbClr val="FEF000"/>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BBE1F22C-DF7E-4CA3-8D2F-6CF4F093D302}"/>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White Template">
  <a:themeElements>
    <a:clrScheme name="Dynamics_NEW_20_Blue on White">
      <a:dk1>
        <a:srgbClr val="000000"/>
      </a:dk1>
      <a:lt1>
        <a:srgbClr val="FFFFFF"/>
      </a:lt1>
      <a:dk2>
        <a:srgbClr val="243A5E"/>
      </a:dk2>
      <a:lt2>
        <a:srgbClr val="E6E6E6"/>
      </a:lt2>
      <a:accent1>
        <a:srgbClr val="0078D4"/>
      </a:accent1>
      <a:accent2>
        <a:srgbClr val="243A5E"/>
      </a:accent2>
      <a:accent3>
        <a:srgbClr val="50E6FF"/>
      </a:accent3>
      <a:accent4>
        <a:srgbClr val="1392B4"/>
      </a:accent4>
      <a:accent5>
        <a:srgbClr val="0B556A"/>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Como Template" id="{F0F1BBA1-83E5-4158-9502-4506E18D7A8F}" vid="{635AD2DD-583C-451E-9C47-FCE140755E62}"/>
    </a:ext>
  </a:extLst>
</a:theme>
</file>

<file path=ppt/theme/theme3.xml><?xml version="1.0" encoding="utf-8"?>
<a:theme xmlns:a="http://schemas.openxmlformats.org/drawingml/2006/main" name="XR Template">
  <a:themeElements>
    <a:clrScheme name="Flow Brand">
      <a:dk1>
        <a:sysClr val="windowText" lastClr="000000"/>
      </a:dk1>
      <a:lt1>
        <a:sysClr val="window" lastClr="FFFFFF"/>
      </a:lt1>
      <a:dk2>
        <a:srgbClr val="44546A"/>
      </a:dk2>
      <a:lt2>
        <a:srgbClr val="E7E6E6"/>
      </a:lt2>
      <a:accent1>
        <a:srgbClr val="0066F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XR Template Reboot" id="{3A194A30-DCDF-0745-B1FD-FB8BC9CBB3DF}" vid="{1D586123-2969-CA4B-B3E2-16FDB60556FC}"/>
    </a:ext>
  </a:extLst>
</a:theme>
</file>

<file path=ppt/theme/theme4.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resentation1" id="{652C1184-2488-449E-A844-5E413F9B44B9}" vid="{6D0986AC-F46A-4ED2-8B22-83492290F949}"/>
    </a:ext>
  </a:extLst>
</a:theme>
</file>

<file path=ppt/theme/theme5.xml><?xml version="1.0" encoding="utf-8"?>
<a:theme xmlns:a="http://schemas.openxmlformats.org/drawingml/2006/main" name="Synapse Template Nov 2021 - Dark">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6.xml><?xml version="1.0" encoding="utf-8"?>
<a:theme xmlns:a="http://schemas.openxmlformats.org/drawingml/2006/main" name="PowerPlatform_Toolkit_Blue">
  <a:themeElements>
    <a:clrScheme name="Red">
      <a:dk1>
        <a:srgbClr val="2A446F"/>
      </a:dk1>
      <a:lt1>
        <a:srgbClr val="FFFFFF"/>
      </a:lt1>
      <a:dk2>
        <a:srgbClr val="0078D3"/>
      </a:dk2>
      <a:lt2>
        <a:srgbClr val="F3F3F5"/>
      </a:lt2>
      <a:accent1>
        <a:srgbClr val="0078D3"/>
      </a:accent1>
      <a:accent2>
        <a:srgbClr val="8DC8E8"/>
      </a:accent2>
      <a:accent3>
        <a:srgbClr val="B9DCD2"/>
      </a:accent3>
      <a:accent4>
        <a:srgbClr val="49C5B1"/>
      </a:accent4>
      <a:accent5>
        <a:srgbClr val="2A446F"/>
      </a:accent5>
      <a:accent6>
        <a:srgbClr val="737373"/>
      </a:accent6>
      <a:hlink>
        <a:srgbClr val="0078D3"/>
      </a:hlink>
      <a:folHlink>
        <a:srgbClr val="0078D3"/>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143352_PP_Template_220712" id="{A0991F1D-BF59-4253-AD5F-3B4EFF25A37B}" vid="{D47CB7DB-ECD2-4354-A1A1-2883037D9946}"/>
    </a:ext>
  </a:extLst>
</a:theme>
</file>

<file path=ppt/theme/theme7.xml><?xml version="1.0" encoding="utf-8"?>
<a:theme xmlns:a="http://schemas.openxmlformats.org/drawingml/2006/main" name="1_White Template">
  <a:themeElements>
    <a:clrScheme name="Custom 3">
      <a:dk1>
        <a:srgbClr val="000000"/>
      </a:dk1>
      <a:lt1>
        <a:srgbClr val="FFFFFF"/>
      </a:lt1>
      <a:dk2>
        <a:srgbClr val="243A5E"/>
      </a:dk2>
      <a:lt2>
        <a:srgbClr val="EAEAEA"/>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8.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9.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bfd8ef11-1377-4848-8d83-cc90eb26007a">
      <Terms xmlns="http://schemas.microsoft.com/office/infopath/2007/PartnerControls"/>
    </lcf76f155ced4ddcb4097134ff3c332f>
    <_ip_UnifiedCompliancePolicyProperties xmlns="http://schemas.microsoft.com/sharepoint/v3" xsi:nil="true"/>
    <TaxCatchAll xmlns="230e9df3-be65-4c73-a93b-d1236ebd677e" xsi:nil="true"/>
    <SharedWithUsers xmlns="c3b00f35-0d6b-49e8-bdf1-ed167dc557fa">
      <UserInfo>
        <DisplayName>Tom Higginbotham</DisplayName>
        <AccountId>549</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559B18FBA906E4DA935FF36CA0ED559" ma:contentTypeVersion="19" ma:contentTypeDescription="Create a new document." ma:contentTypeScope="" ma:versionID="05edebbf4b7df63bb311c68631f41215">
  <xsd:schema xmlns:xsd="http://www.w3.org/2001/XMLSchema" xmlns:xs="http://www.w3.org/2001/XMLSchema" xmlns:p="http://schemas.microsoft.com/office/2006/metadata/properties" xmlns:ns1="http://schemas.microsoft.com/sharepoint/v3" xmlns:ns2="bfd8ef11-1377-4848-8d83-cc90eb26007a" xmlns:ns3="c3b00f35-0d6b-49e8-bdf1-ed167dc557fa" xmlns:ns4="230e9df3-be65-4c73-a93b-d1236ebd677e" targetNamespace="http://schemas.microsoft.com/office/2006/metadata/properties" ma:root="true" ma:fieldsID="1903c1e4659d2a7de515760eb2cca624" ns1:_="" ns2:_="" ns3:_="" ns4:_="">
    <xsd:import namespace="http://schemas.microsoft.com/sharepoint/v3"/>
    <xsd:import namespace="bfd8ef11-1377-4848-8d83-cc90eb26007a"/>
    <xsd:import namespace="c3b00f35-0d6b-49e8-bdf1-ed167dc557fa"/>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lcf76f155ced4ddcb4097134ff3c332f" minOccurs="0"/>
                <xsd:element ref="ns4:TaxCatchAll"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fd8ef11-1377-4848-8d83-cc90eb2600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element name="MediaServiceDocTags" ma:index="25" nillable="true" ma:displayName="MediaServiceDocTags" ma:hidden="true" ma:internalName="MediaServiceDocTags" ma:readOnly="true">
      <xsd:simpleType>
        <xsd:restriction base="dms:Note"/>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b00f35-0d6b-49e8-bdf1-ed167dc557fa"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af3e5fb-f260-4230-9052-6359800e292b}" ma:internalName="TaxCatchAll" ma:showField="CatchAllData" ma:web="c3b00f35-0d6b-49e8-bdf1-ed167dc557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45F5371-3F86-40BD-84C5-3A173420CA5B}">
  <ds:schemaRefs>
    <ds:schemaRef ds:uri="http://schemas.microsoft.com/sharepoint/v3/contenttype/forms"/>
  </ds:schemaRefs>
</ds:datastoreItem>
</file>

<file path=customXml/itemProps2.xml><?xml version="1.0" encoding="utf-8"?>
<ds:datastoreItem xmlns:ds="http://schemas.openxmlformats.org/officeDocument/2006/customXml" ds:itemID="{EEA58C6B-C04E-4657-8FD2-DA79E8F4C528}">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c3b00f35-0d6b-49e8-bdf1-ed167dc557fa"/>
    <ds:schemaRef ds:uri="bfd8ef11-1377-4848-8d83-cc90eb26007a"/>
    <ds:schemaRef ds:uri="http://www.w3.org/XML/1998/namespace"/>
    <ds:schemaRef ds:uri="http://purl.org/dc/dcmitype/"/>
  </ds:schemaRefs>
</ds:datastoreItem>
</file>

<file path=customXml/itemProps3.xml><?xml version="1.0" encoding="utf-8"?>
<ds:datastoreItem xmlns:ds="http://schemas.openxmlformats.org/officeDocument/2006/customXml" ds:itemID="{E3B4B8C7-4BED-43FB-9114-B2E07D37941F}">
  <ds:schemaRefs>
    <ds:schemaRef ds:uri="230e9df3-be65-4c73-a93b-d1236ebd677e"/>
    <ds:schemaRef ds:uri="bfd8ef11-1377-4848-8d83-cc90eb26007a"/>
    <ds:schemaRef ds:uri="c3b00f35-0d6b-49e8-bdf1-ed167dc557f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100</TotalTime>
  <Words>3250</Words>
  <Application>Microsoft Office PowerPoint</Application>
  <PresentationFormat>Widescreen</PresentationFormat>
  <Paragraphs>489</Paragraphs>
  <Slides>40</Slides>
  <Notes>30</Notes>
  <HiddenSlides>2</HiddenSlides>
  <MMClips>0</MMClips>
  <ScaleCrop>false</ScaleCrop>
  <HeadingPairs>
    <vt:vector size="6" baseType="variant">
      <vt:variant>
        <vt:lpstr>Fonts Used</vt:lpstr>
      </vt:variant>
      <vt:variant>
        <vt:i4>13</vt:i4>
      </vt:variant>
      <vt:variant>
        <vt:lpstr>Theme</vt:lpstr>
      </vt:variant>
      <vt:variant>
        <vt:i4>12</vt:i4>
      </vt:variant>
      <vt:variant>
        <vt:lpstr>Slide Titles</vt:lpstr>
      </vt:variant>
      <vt:variant>
        <vt:i4>40</vt:i4>
      </vt:variant>
    </vt:vector>
  </HeadingPairs>
  <TitlesOfParts>
    <vt:vector size="65" baseType="lpstr">
      <vt:lpstr>Aptos</vt:lpstr>
      <vt:lpstr>Arial</vt:lpstr>
      <vt:lpstr>Arial Black</vt:lpstr>
      <vt:lpstr>Calibri</vt:lpstr>
      <vt:lpstr>Consolas</vt:lpstr>
      <vt:lpstr>Quattrocento Sans</vt:lpstr>
      <vt:lpstr>Segoe UI</vt:lpstr>
      <vt:lpstr>Segoe UI Black</vt:lpstr>
      <vt:lpstr>Segoe UI Light</vt:lpstr>
      <vt:lpstr>Segoe UI Regular</vt:lpstr>
      <vt:lpstr>Segoe UI Semibold</vt:lpstr>
      <vt:lpstr>Segoe UI Semilight</vt:lpstr>
      <vt:lpstr>Wingdings</vt:lpstr>
      <vt:lpstr>White Template</vt:lpstr>
      <vt:lpstr>2_White Template</vt:lpstr>
      <vt:lpstr>XR Template</vt:lpstr>
      <vt:lpstr>Power Platform Template</vt:lpstr>
      <vt:lpstr>Synapse Template Nov 2021 - Dark</vt:lpstr>
      <vt:lpstr>PowerPlatform_Toolkit_Blue</vt:lpstr>
      <vt:lpstr>1_White Template</vt:lpstr>
      <vt:lpstr>9-51153_Microsoft_Ignite_Black_Template</vt:lpstr>
      <vt:lpstr>Microsoft Build 16:9 Template Dark</vt:lpstr>
      <vt:lpstr> Microsoft_Learn_Black_Template</vt:lpstr>
      <vt:lpstr>MVP_Dark</vt:lpstr>
      <vt:lpstr>1_COLOR TEMPLATE</vt:lpstr>
      <vt:lpstr>Dynamics data in Synapse Link for Dataverse  - Transitioning from Export to Data Lake to Synapse Link (Deepdive)</vt:lpstr>
      <vt:lpstr>Purpose of this deck</vt:lpstr>
      <vt:lpstr>If you are using Export to Data lake today… </vt:lpstr>
      <vt:lpstr>Agenda</vt:lpstr>
      <vt:lpstr>Transition</vt:lpstr>
      <vt:lpstr>Previously : Synapse Link &amp; Export to Data Lake</vt:lpstr>
      <vt:lpstr>One experience to integrate all Dynamics data for Analytics </vt:lpstr>
      <vt:lpstr>Unlock AI driven insights and action with Link to Fabric</vt:lpstr>
      <vt:lpstr>Extend your investments to AI driven insights &amp; action</vt:lpstr>
      <vt:lpstr>Architecture patterns and transition</vt:lpstr>
      <vt:lpstr>Overview of common analytics architecture patterns</vt:lpstr>
      <vt:lpstr>Virtual data warehouse </vt:lpstr>
      <vt:lpstr> Virtual data warehousing: Synapse Link &amp; Export to data lake, with Synapse Serverless </vt:lpstr>
      <vt:lpstr>Virtual data warehousing : Synapse Link (BYOL) with Synapse Spark &amp; Serverless </vt:lpstr>
      <vt:lpstr>Step-by-step: Transition virtual data warehousing using Synapse Spark +Serverless</vt:lpstr>
      <vt:lpstr>Upgrade to Synapse Link: Total cost of ownership</vt:lpstr>
      <vt:lpstr>Operational reporting cost comparison </vt:lpstr>
      <vt:lpstr>Lakehouse architecture with Synapse Link</vt:lpstr>
      <vt:lpstr>Lakehouse : Synapse Link/Export to Data lake, with Synapse Spark &amp; Serverless </vt:lpstr>
      <vt:lpstr>Lakehouse : Synapse Link (BYOL), with Synapse Spark and Serverless </vt:lpstr>
      <vt:lpstr>Lakehouse : Synapse Link (BYOL), with Databricks</vt:lpstr>
      <vt:lpstr>PowerPoint Presentation</vt:lpstr>
      <vt:lpstr>Incremental Data Integration with TSQL</vt:lpstr>
      <vt:lpstr> Integration using SQL: Synapse Link/Export to Data lake with relational cloud or on-prem databases using Synapse</vt:lpstr>
      <vt:lpstr>Integration using SQL: Synapse Link/Export to Data lake with relational cloud or on-prem databases using Synapse</vt:lpstr>
      <vt:lpstr>Step-by-step: Incremental data ingestion using Synapse Serverless and Pipelines</vt:lpstr>
      <vt:lpstr>Comparing  – ChangeFeed(Old) vs Incremental folder (New)</vt:lpstr>
      <vt:lpstr>BYOD Replacement with Synapse Link</vt:lpstr>
      <vt:lpstr>#5 BYOD Replacement with Synapse link</vt:lpstr>
      <vt:lpstr>Link to Microsoft Fabric</vt:lpstr>
      <vt:lpstr>Unlock AI driven insights and action with Link to Fabric</vt:lpstr>
      <vt:lpstr>Demo: Link to Microsoft Fabric</vt:lpstr>
      <vt:lpstr>Appendix</vt:lpstr>
      <vt:lpstr>Allow Row Version Change Tracking </vt:lpstr>
      <vt:lpstr>CSV vs Delta lake</vt:lpstr>
      <vt:lpstr>Comparing incremental change technology</vt:lpstr>
      <vt:lpstr>Data sync state column differences </vt:lpstr>
      <vt:lpstr>Understanding – Incremental folder </vt:lpstr>
      <vt:lpstr>Incremental folder data processing - Ideas</vt:lpstr>
      <vt:lpstr>Known issues, gaps, workarounds and timeline as of Dec 2023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Export to Data Lake transitions to Synapse Link (Deepdive)</dc:title>
  <dc:creator>Milinda Vitharana</dc:creator>
  <cp:lastModifiedBy>Jila Yadav</cp:lastModifiedBy>
  <cp:revision>2</cp:revision>
  <dcterms:created xsi:type="dcterms:W3CDTF">2023-05-23T17:26:50Z</dcterms:created>
  <dcterms:modified xsi:type="dcterms:W3CDTF">2023-12-11T16:43:26Z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0x0101003559B18FBA906E4DA935FF36CA0ED559</vt:lpwstr>
  </property>
  <property fmtid="{D5CDD505-2E9C-101B-9397-08002B2CF9AE}" pid="3" name="MediaServiceImageTags">
    <vt:lpwstr/>
  </property>
</Properties>
</file>